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94"/>
  </p:notesMasterIdLst>
  <p:sldIdLst>
    <p:sldId id="264" r:id="rId5"/>
    <p:sldId id="4954" r:id="rId6"/>
    <p:sldId id="2134805738" r:id="rId7"/>
    <p:sldId id="362" r:id="rId8"/>
    <p:sldId id="2134805735" r:id="rId9"/>
    <p:sldId id="2134805750" r:id="rId10"/>
    <p:sldId id="2134805748" r:id="rId11"/>
    <p:sldId id="2134805749" r:id="rId12"/>
    <p:sldId id="2134805739" r:id="rId13"/>
    <p:sldId id="2134805820" r:id="rId14"/>
    <p:sldId id="2134805819" r:id="rId15"/>
    <p:sldId id="2134805818" r:id="rId16"/>
    <p:sldId id="2134805821" r:id="rId17"/>
    <p:sldId id="2134805793" r:id="rId18"/>
    <p:sldId id="2134805813" r:id="rId19"/>
    <p:sldId id="2134805816" r:id="rId20"/>
    <p:sldId id="2134805815" r:id="rId21"/>
    <p:sldId id="2134805814" r:id="rId22"/>
    <p:sldId id="2134805817" r:id="rId23"/>
    <p:sldId id="2134805742" r:id="rId24"/>
    <p:sldId id="2134805794" r:id="rId25"/>
    <p:sldId id="2134805795" r:id="rId26"/>
    <p:sldId id="2134805796" r:id="rId27"/>
    <p:sldId id="2134805747" r:id="rId28"/>
    <p:sldId id="2134805797" r:id="rId29"/>
    <p:sldId id="2134805798" r:id="rId30"/>
    <p:sldId id="2134805799" r:id="rId31"/>
    <p:sldId id="2134805800" r:id="rId32"/>
    <p:sldId id="2134805809" r:id="rId33"/>
    <p:sldId id="2134805811" r:id="rId34"/>
    <p:sldId id="2134805812" r:id="rId35"/>
    <p:sldId id="2134805810" r:id="rId36"/>
    <p:sldId id="2134805808" r:id="rId37"/>
    <p:sldId id="323" r:id="rId38"/>
    <p:sldId id="324" r:id="rId39"/>
    <p:sldId id="286" r:id="rId40"/>
    <p:sldId id="313" r:id="rId41"/>
    <p:sldId id="315" r:id="rId42"/>
    <p:sldId id="317" r:id="rId43"/>
    <p:sldId id="319" r:id="rId44"/>
    <p:sldId id="321" r:id="rId45"/>
    <p:sldId id="322" r:id="rId46"/>
    <p:sldId id="2134805751" r:id="rId47"/>
    <p:sldId id="2134805752" r:id="rId48"/>
    <p:sldId id="2134805753" r:id="rId49"/>
    <p:sldId id="2134805754" r:id="rId50"/>
    <p:sldId id="2134805755" r:id="rId51"/>
    <p:sldId id="2134805756" r:id="rId52"/>
    <p:sldId id="2134805757" r:id="rId53"/>
    <p:sldId id="2134805758" r:id="rId54"/>
    <p:sldId id="2134805760" r:id="rId55"/>
    <p:sldId id="2134805761" r:id="rId56"/>
    <p:sldId id="327" r:id="rId57"/>
    <p:sldId id="2134805762" r:id="rId58"/>
    <p:sldId id="2134805763" r:id="rId59"/>
    <p:sldId id="2134805764" r:id="rId60"/>
    <p:sldId id="2134805765" r:id="rId61"/>
    <p:sldId id="318" r:id="rId62"/>
    <p:sldId id="2134805767" r:id="rId63"/>
    <p:sldId id="2134805768" r:id="rId64"/>
    <p:sldId id="2134805769" r:id="rId65"/>
    <p:sldId id="2134805770" r:id="rId66"/>
    <p:sldId id="2134805771" r:id="rId67"/>
    <p:sldId id="320" r:id="rId68"/>
    <p:sldId id="2134805772" r:id="rId69"/>
    <p:sldId id="2134805773" r:id="rId70"/>
    <p:sldId id="2134805774" r:id="rId71"/>
    <p:sldId id="2134805775" r:id="rId72"/>
    <p:sldId id="2134805776" r:id="rId73"/>
    <p:sldId id="2134805777" r:id="rId74"/>
    <p:sldId id="325" r:id="rId75"/>
    <p:sldId id="2134805778" r:id="rId76"/>
    <p:sldId id="2134805779" r:id="rId77"/>
    <p:sldId id="2134805780" r:id="rId78"/>
    <p:sldId id="2134805781" r:id="rId79"/>
    <p:sldId id="2134805782" r:id="rId80"/>
    <p:sldId id="2134805783" r:id="rId81"/>
    <p:sldId id="2134805784" r:id="rId82"/>
    <p:sldId id="2134805785" r:id="rId83"/>
    <p:sldId id="2134805786" r:id="rId84"/>
    <p:sldId id="2134805787" r:id="rId85"/>
    <p:sldId id="332" r:id="rId86"/>
    <p:sldId id="2134805788" r:id="rId87"/>
    <p:sldId id="2134805789" r:id="rId88"/>
    <p:sldId id="316" r:id="rId89"/>
    <p:sldId id="2134805790" r:id="rId90"/>
    <p:sldId id="2134805791" r:id="rId91"/>
    <p:sldId id="2134805792" r:id="rId92"/>
    <p:sldId id="330" r:id="rId93"/>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BUMPERS" id="{E602D9E9-9F57-49C2-88CE-B87157358394}">
          <p14:sldIdLst>
            <p14:sldId id="264"/>
            <p14:sldId id="4954"/>
            <p14:sldId id="2134805738"/>
            <p14:sldId id="362"/>
            <p14:sldId id="2134805735"/>
            <p14:sldId id="2134805750"/>
            <p14:sldId id="2134805748"/>
            <p14:sldId id="2134805749"/>
            <p14:sldId id="2134805739"/>
          </p14:sldIdLst>
        </p14:section>
        <p14:section name="CONTENT" id="{389EE613-7D76-486E-9B19-00776266E454}">
          <p14:sldIdLst>
            <p14:sldId id="2134805820"/>
            <p14:sldId id="2134805819"/>
            <p14:sldId id="2134805818"/>
            <p14:sldId id="2134805821"/>
            <p14:sldId id="2134805793"/>
            <p14:sldId id="2134805813"/>
            <p14:sldId id="2134805816"/>
            <p14:sldId id="2134805815"/>
            <p14:sldId id="2134805814"/>
            <p14:sldId id="2134805817"/>
            <p14:sldId id="2134805742"/>
            <p14:sldId id="2134805794"/>
            <p14:sldId id="2134805795"/>
            <p14:sldId id="2134805796"/>
            <p14:sldId id="2134805747"/>
            <p14:sldId id="2134805797"/>
            <p14:sldId id="2134805798"/>
            <p14:sldId id="2134805799"/>
            <p14:sldId id="2134805800"/>
            <p14:sldId id="2134805809"/>
            <p14:sldId id="2134805811"/>
            <p14:sldId id="2134805812"/>
            <p14:sldId id="2134805810"/>
            <p14:sldId id="2134805808"/>
            <p14:sldId id="323"/>
            <p14:sldId id="324"/>
            <p14:sldId id="286"/>
            <p14:sldId id="313"/>
            <p14:sldId id="315"/>
            <p14:sldId id="317"/>
            <p14:sldId id="319"/>
            <p14:sldId id="321"/>
            <p14:sldId id="322"/>
            <p14:sldId id="2134805751"/>
            <p14:sldId id="2134805752"/>
            <p14:sldId id="2134805753"/>
            <p14:sldId id="2134805754"/>
            <p14:sldId id="2134805755"/>
            <p14:sldId id="2134805756"/>
            <p14:sldId id="2134805757"/>
            <p14:sldId id="2134805758"/>
            <p14:sldId id="2134805760"/>
            <p14:sldId id="2134805761"/>
            <p14:sldId id="327"/>
            <p14:sldId id="2134805762"/>
            <p14:sldId id="2134805763"/>
            <p14:sldId id="2134805764"/>
            <p14:sldId id="2134805765"/>
            <p14:sldId id="318"/>
            <p14:sldId id="2134805767"/>
            <p14:sldId id="2134805768"/>
            <p14:sldId id="2134805769"/>
            <p14:sldId id="2134805770"/>
            <p14:sldId id="2134805771"/>
            <p14:sldId id="320"/>
            <p14:sldId id="2134805772"/>
            <p14:sldId id="2134805773"/>
            <p14:sldId id="2134805774"/>
            <p14:sldId id="2134805775"/>
            <p14:sldId id="2134805776"/>
            <p14:sldId id="2134805777"/>
            <p14:sldId id="325"/>
            <p14:sldId id="2134805778"/>
            <p14:sldId id="2134805779"/>
            <p14:sldId id="2134805780"/>
            <p14:sldId id="2134805781"/>
            <p14:sldId id="2134805782"/>
            <p14:sldId id="2134805783"/>
            <p14:sldId id="2134805784"/>
            <p14:sldId id="2134805785"/>
            <p14:sldId id="2134805786"/>
            <p14:sldId id="2134805787"/>
            <p14:sldId id="332"/>
            <p14:sldId id="2134805788"/>
            <p14:sldId id="2134805789"/>
            <p14:sldId id="316"/>
            <p14:sldId id="2134805790"/>
            <p14:sldId id="2134805791"/>
            <p14:sldId id="2134805792"/>
            <p14:sldId id="330"/>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onelson, Sean" initials="DS" lastIdx="9" clrIdx="0">
    <p:extLst>
      <p:ext uri="{19B8F6BF-5375-455C-9EA6-DF929625EA0E}">
        <p15:presenceInfo xmlns:p15="http://schemas.microsoft.com/office/powerpoint/2012/main" userId="S::sean.donelson@pearson.com::3e21d0a5-01a9-4113-9b92-c184675e9234" providerId="AD"/>
      </p:ext>
    </p:extLst>
  </p:cmAuthor>
  <p:cmAuthor id="2" name="scsjcain84" initials="sc" lastIdx="2" clrIdx="1">
    <p:extLst>
      <p:ext uri="{19B8F6BF-5375-455C-9EA6-DF929625EA0E}">
        <p15:presenceInfo xmlns:p15="http://schemas.microsoft.com/office/powerpoint/2012/main" userId="S::scsjcain84_gmail.com#ext#@pearsoneducationinc.onmicrosoft.com::4399dd98-ee8b-4212-9001-7919755a326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2D3D3"/>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12" autoAdjust="0"/>
    <p:restoredTop sz="93031" autoAdjust="0"/>
  </p:normalViewPr>
  <p:slideViewPr>
    <p:cSldViewPr>
      <p:cViewPr varScale="1">
        <p:scale>
          <a:sx n="130" d="100"/>
          <a:sy n="130" d="100"/>
        </p:scale>
        <p:origin x="764" y="300"/>
      </p:cViewPr>
      <p:guideLst>
        <p:guide orient="horz" pos="1620"/>
        <p:guide pos="2880"/>
      </p:guideLst>
    </p:cSldViewPr>
  </p:slideViewPr>
  <p:notesTextViewPr>
    <p:cViewPr>
      <p:scale>
        <a:sx n="3" d="2"/>
        <a:sy n="3" d="2"/>
      </p:scale>
      <p:origin x="0" y="0"/>
    </p:cViewPr>
  </p:notesTextViewPr>
  <p:sorterViewPr>
    <p:cViewPr>
      <p:scale>
        <a:sx n="75" d="100"/>
        <a:sy n="75"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commentAuthors" Target="commentAuthors.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0" Type="http://schemas.openxmlformats.org/officeDocument/2006/relationships/slide" Target="slides/slide76.xml"/><Relationship Id="rId85" Type="http://schemas.openxmlformats.org/officeDocument/2006/relationships/slide" Target="slides/slide8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notesMaster" Target="notesMasters/notesMaster1.xml"/><Relationship Id="rId9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viewProps" Target="viewProps.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F153C74-BDE5-40A8-97C9-60F610E3A982}"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2B51ECDE-7F91-41EE-83FF-A5A0B30C64B6}">
      <dgm:prSet custT="1"/>
      <dgm:spPr/>
      <dgm:t>
        <a:bodyPr/>
        <a:lstStyle/>
        <a:p>
          <a:r>
            <a:rPr lang="en-US" sz="1800" dirty="0"/>
            <a:t>Course materials: </a:t>
          </a:r>
          <a:r>
            <a:rPr lang="en-US" sz="1800" b="1" dirty="0">
              <a:solidFill>
                <a:srgbClr val="FFFF00"/>
              </a:solidFill>
            </a:rPr>
            <a:t>timw.info/</a:t>
          </a:r>
          <a:r>
            <a:rPr lang="en-US" sz="1800" b="1" dirty="0" err="1">
              <a:solidFill>
                <a:srgbClr val="FFFF00"/>
              </a:solidFill>
            </a:rPr>
            <a:t>eai</a:t>
          </a:r>
          <a:endParaRPr lang="en-US" sz="1800" dirty="0">
            <a:solidFill>
              <a:srgbClr val="FFFF00"/>
            </a:solidFill>
          </a:endParaRPr>
        </a:p>
      </dgm:t>
    </dgm:pt>
    <dgm:pt modelId="{9C59B82A-49CF-4B0E-B6B5-FF62960F1236}" type="parTrans" cxnId="{374444DA-359A-40BB-AA3C-CB4B23E1DEE6}">
      <dgm:prSet/>
      <dgm:spPr/>
      <dgm:t>
        <a:bodyPr/>
        <a:lstStyle/>
        <a:p>
          <a:endParaRPr lang="en-US"/>
        </a:p>
      </dgm:t>
    </dgm:pt>
    <dgm:pt modelId="{C4705C84-C0A0-43AD-815D-1B5CC937168C}" type="sibTrans" cxnId="{374444DA-359A-40BB-AA3C-CB4B23E1DEE6}">
      <dgm:prSet/>
      <dgm:spPr/>
      <dgm:t>
        <a:bodyPr/>
        <a:lstStyle/>
        <a:p>
          <a:endParaRPr lang="en-US"/>
        </a:p>
      </dgm:t>
    </dgm:pt>
    <dgm:pt modelId="{611853A7-54C7-4654-8593-89A6186AA0E8}">
      <dgm:prSet custT="1"/>
      <dgm:spPr/>
      <dgm:t>
        <a:bodyPr/>
        <a:lstStyle/>
        <a:p>
          <a:r>
            <a:rPr lang="en-US" sz="1800" kern="1200" dirty="0"/>
            <a:t>Contact: </a:t>
          </a:r>
          <a:r>
            <a:rPr lang="en-US" sz="1800" b="1" kern="1200" dirty="0">
              <a:solidFill>
                <a:srgbClr val="FFFF00"/>
              </a:solidFill>
              <a:latin typeface="Calibri"/>
              <a:ea typeface="+mn-ea"/>
              <a:cs typeface="+mn-cs"/>
            </a:rPr>
            <a:t>TechTrainerTim.com</a:t>
          </a:r>
        </a:p>
      </dgm:t>
    </dgm:pt>
    <dgm:pt modelId="{EABA855E-B61A-49A1-A387-C0A792E97BC8}" type="parTrans" cxnId="{C13D4C49-B3A7-481A-ACC0-B2BCF00DBF62}">
      <dgm:prSet/>
      <dgm:spPr/>
      <dgm:t>
        <a:bodyPr/>
        <a:lstStyle/>
        <a:p>
          <a:endParaRPr lang="en-US"/>
        </a:p>
      </dgm:t>
    </dgm:pt>
    <dgm:pt modelId="{5B37FC59-1FCD-48BC-90BC-C855AD8A450C}" type="sibTrans" cxnId="{C13D4C49-B3A7-481A-ACC0-B2BCF00DBF62}">
      <dgm:prSet/>
      <dgm:spPr/>
      <dgm:t>
        <a:bodyPr/>
        <a:lstStyle/>
        <a:p>
          <a:endParaRPr lang="en-US"/>
        </a:p>
      </dgm:t>
    </dgm:pt>
    <dgm:pt modelId="{B0B9912E-BBF7-44D7-A843-499290D132C0}" type="pres">
      <dgm:prSet presAssocID="{9F153C74-BDE5-40A8-97C9-60F610E3A982}" presName="linear" presStyleCnt="0">
        <dgm:presLayoutVars>
          <dgm:dir/>
          <dgm:animLvl val="lvl"/>
          <dgm:resizeHandles val="exact"/>
        </dgm:presLayoutVars>
      </dgm:prSet>
      <dgm:spPr/>
    </dgm:pt>
    <dgm:pt modelId="{8C8EE7C5-2A01-4D7E-B387-AC2AC02D80C6}" type="pres">
      <dgm:prSet presAssocID="{2B51ECDE-7F91-41EE-83FF-A5A0B30C64B6}" presName="parentLin" presStyleCnt="0"/>
      <dgm:spPr/>
    </dgm:pt>
    <dgm:pt modelId="{3260CFAD-EAE8-42F7-A926-28A9A0B80F28}" type="pres">
      <dgm:prSet presAssocID="{2B51ECDE-7F91-41EE-83FF-A5A0B30C64B6}" presName="parentLeftMargin" presStyleLbl="node1" presStyleIdx="0" presStyleCnt="2"/>
      <dgm:spPr/>
    </dgm:pt>
    <dgm:pt modelId="{9D30D2F7-4B33-4D42-A652-B3E840684F23}" type="pres">
      <dgm:prSet presAssocID="{2B51ECDE-7F91-41EE-83FF-A5A0B30C64B6}" presName="parentText" presStyleLbl="node1" presStyleIdx="0" presStyleCnt="2">
        <dgm:presLayoutVars>
          <dgm:chMax val="0"/>
          <dgm:bulletEnabled val="1"/>
        </dgm:presLayoutVars>
      </dgm:prSet>
      <dgm:spPr/>
    </dgm:pt>
    <dgm:pt modelId="{2EC163D8-F551-4A4A-B222-F2F2E6E9426A}" type="pres">
      <dgm:prSet presAssocID="{2B51ECDE-7F91-41EE-83FF-A5A0B30C64B6}" presName="negativeSpace" presStyleCnt="0"/>
      <dgm:spPr/>
    </dgm:pt>
    <dgm:pt modelId="{2418270F-B1F3-42BE-AA03-9D6610EF0D7C}" type="pres">
      <dgm:prSet presAssocID="{2B51ECDE-7F91-41EE-83FF-A5A0B30C64B6}" presName="childText" presStyleLbl="conFgAcc1" presStyleIdx="0" presStyleCnt="2">
        <dgm:presLayoutVars>
          <dgm:bulletEnabled val="1"/>
        </dgm:presLayoutVars>
      </dgm:prSet>
      <dgm:spPr/>
    </dgm:pt>
    <dgm:pt modelId="{BB98CA99-1F97-48A9-A046-D3793DB2EB64}" type="pres">
      <dgm:prSet presAssocID="{C4705C84-C0A0-43AD-815D-1B5CC937168C}" presName="spaceBetweenRectangles" presStyleCnt="0"/>
      <dgm:spPr/>
    </dgm:pt>
    <dgm:pt modelId="{37D73758-DF08-4919-86E7-FBDB09310D85}" type="pres">
      <dgm:prSet presAssocID="{611853A7-54C7-4654-8593-89A6186AA0E8}" presName="parentLin" presStyleCnt="0"/>
      <dgm:spPr/>
    </dgm:pt>
    <dgm:pt modelId="{19A92570-F3E7-46A2-9583-AD53522C3A8A}" type="pres">
      <dgm:prSet presAssocID="{611853A7-54C7-4654-8593-89A6186AA0E8}" presName="parentLeftMargin" presStyleLbl="node1" presStyleIdx="0" presStyleCnt="2"/>
      <dgm:spPr/>
    </dgm:pt>
    <dgm:pt modelId="{A756F9DA-770F-4E71-BA6F-6782027AA6E6}" type="pres">
      <dgm:prSet presAssocID="{611853A7-54C7-4654-8593-89A6186AA0E8}" presName="parentText" presStyleLbl="node1" presStyleIdx="1" presStyleCnt="2">
        <dgm:presLayoutVars>
          <dgm:chMax val="0"/>
          <dgm:bulletEnabled val="1"/>
        </dgm:presLayoutVars>
      </dgm:prSet>
      <dgm:spPr/>
    </dgm:pt>
    <dgm:pt modelId="{7CF59D77-EE5A-4B20-BC63-117C296D3B1A}" type="pres">
      <dgm:prSet presAssocID="{611853A7-54C7-4654-8593-89A6186AA0E8}" presName="negativeSpace" presStyleCnt="0"/>
      <dgm:spPr/>
    </dgm:pt>
    <dgm:pt modelId="{9551A5F1-CFDA-429B-A533-DA941662AD22}" type="pres">
      <dgm:prSet presAssocID="{611853A7-54C7-4654-8593-89A6186AA0E8}" presName="childText" presStyleLbl="conFgAcc1" presStyleIdx="1" presStyleCnt="2">
        <dgm:presLayoutVars>
          <dgm:bulletEnabled val="1"/>
        </dgm:presLayoutVars>
      </dgm:prSet>
      <dgm:spPr/>
    </dgm:pt>
  </dgm:ptLst>
  <dgm:cxnLst>
    <dgm:cxn modelId="{AA11F703-1D2B-4D72-8C08-AD7DE648903A}" type="presOf" srcId="{2B51ECDE-7F91-41EE-83FF-A5A0B30C64B6}" destId="{9D30D2F7-4B33-4D42-A652-B3E840684F23}" srcOrd="1" destOrd="0" presId="urn:microsoft.com/office/officeart/2005/8/layout/list1"/>
    <dgm:cxn modelId="{7937C166-5627-488F-8D4E-0A4A6BDA75BB}" type="presOf" srcId="{9F153C74-BDE5-40A8-97C9-60F610E3A982}" destId="{B0B9912E-BBF7-44D7-A843-499290D132C0}" srcOrd="0" destOrd="0" presId="urn:microsoft.com/office/officeart/2005/8/layout/list1"/>
    <dgm:cxn modelId="{C13D4C49-B3A7-481A-ACC0-B2BCF00DBF62}" srcId="{9F153C74-BDE5-40A8-97C9-60F610E3A982}" destId="{611853A7-54C7-4654-8593-89A6186AA0E8}" srcOrd="1" destOrd="0" parTransId="{EABA855E-B61A-49A1-A387-C0A792E97BC8}" sibTransId="{5B37FC59-1FCD-48BC-90BC-C855AD8A450C}"/>
    <dgm:cxn modelId="{374444DA-359A-40BB-AA3C-CB4B23E1DEE6}" srcId="{9F153C74-BDE5-40A8-97C9-60F610E3A982}" destId="{2B51ECDE-7F91-41EE-83FF-A5A0B30C64B6}" srcOrd="0" destOrd="0" parTransId="{9C59B82A-49CF-4B0E-B6B5-FF62960F1236}" sibTransId="{C4705C84-C0A0-43AD-815D-1B5CC937168C}"/>
    <dgm:cxn modelId="{9DDF81E5-573A-418D-9C37-31992FCA0834}" type="presOf" srcId="{611853A7-54C7-4654-8593-89A6186AA0E8}" destId="{19A92570-F3E7-46A2-9583-AD53522C3A8A}" srcOrd="0" destOrd="0" presId="urn:microsoft.com/office/officeart/2005/8/layout/list1"/>
    <dgm:cxn modelId="{245319ED-D700-40C1-9C3E-555525F6B9BF}" type="presOf" srcId="{2B51ECDE-7F91-41EE-83FF-A5A0B30C64B6}" destId="{3260CFAD-EAE8-42F7-A926-28A9A0B80F28}" srcOrd="0" destOrd="0" presId="urn:microsoft.com/office/officeart/2005/8/layout/list1"/>
    <dgm:cxn modelId="{9475AFFB-1AFE-486C-B012-A3442B977040}" type="presOf" srcId="{611853A7-54C7-4654-8593-89A6186AA0E8}" destId="{A756F9DA-770F-4E71-BA6F-6782027AA6E6}" srcOrd="1" destOrd="0" presId="urn:microsoft.com/office/officeart/2005/8/layout/list1"/>
    <dgm:cxn modelId="{637BB273-A337-423C-9BDA-5AB5F9437376}" type="presParOf" srcId="{B0B9912E-BBF7-44D7-A843-499290D132C0}" destId="{8C8EE7C5-2A01-4D7E-B387-AC2AC02D80C6}" srcOrd="0" destOrd="0" presId="urn:microsoft.com/office/officeart/2005/8/layout/list1"/>
    <dgm:cxn modelId="{99B88204-CDE7-47EF-97C1-5ECBE36AFD5F}" type="presParOf" srcId="{8C8EE7C5-2A01-4D7E-B387-AC2AC02D80C6}" destId="{3260CFAD-EAE8-42F7-A926-28A9A0B80F28}" srcOrd="0" destOrd="0" presId="urn:microsoft.com/office/officeart/2005/8/layout/list1"/>
    <dgm:cxn modelId="{8C6728B6-92C8-4777-B5FC-804935F00280}" type="presParOf" srcId="{8C8EE7C5-2A01-4D7E-B387-AC2AC02D80C6}" destId="{9D30D2F7-4B33-4D42-A652-B3E840684F23}" srcOrd="1" destOrd="0" presId="urn:microsoft.com/office/officeart/2005/8/layout/list1"/>
    <dgm:cxn modelId="{1B6BE77A-6342-4288-ABD4-3823AA37A57F}" type="presParOf" srcId="{B0B9912E-BBF7-44D7-A843-499290D132C0}" destId="{2EC163D8-F551-4A4A-B222-F2F2E6E9426A}" srcOrd="1" destOrd="0" presId="urn:microsoft.com/office/officeart/2005/8/layout/list1"/>
    <dgm:cxn modelId="{7ECB4726-AFA1-44D7-8482-AF6D3E26D484}" type="presParOf" srcId="{B0B9912E-BBF7-44D7-A843-499290D132C0}" destId="{2418270F-B1F3-42BE-AA03-9D6610EF0D7C}" srcOrd="2" destOrd="0" presId="urn:microsoft.com/office/officeart/2005/8/layout/list1"/>
    <dgm:cxn modelId="{C2142FAD-823C-4438-8784-5BA933E9D3AE}" type="presParOf" srcId="{B0B9912E-BBF7-44D7-A843-499290D132C0}" destId="{BB98CA99-1F97-48A9-A046-D3793DB2EB64}" srcOrd="3" destOrd="0" presId="urn:microsoft.com/office/officeart/2005/8/layout/list1"/>
    <dgm:cxn modelId="{ED5A8098-6121-4A1F-8D37-A6A3B3AC5CF4}" type="presParOf" srcId="{B0B9912E-BBF7-44D7-A843-499290D132C0}" destId="{37D73758-DF08-4919-86E7-FBDB09310D85}" srcOrd="4" destOrd="0" presId="urn:microsoft.com/office/officeart/2005/8/layout/list1"/>
    <dgm:cxn modelId="{6429E9F9-5F64-4AD5-B4AB-D7BF994C6560}" type="presParOf" srcId="{37D73758-DF08-4919-86E7-FBDB09310D85}" destId="{19A92570-F3E7-46A2-9583-AD53522C3A8A}" srcOrd="0" destOrd="0" presId="urn:microsoft.com/office/officeart/2005/8/layout/list1"/>
    <dgm:cxn modelId="{0C4B5241-80C9-4503-BC09-848E1448975F}" type="presParOf" srcId="{37D73758-DF08-4919-86E7-FBDB09310D85}" destId="{A756F9DA-770F-4E71-BA6F-6782027AA6E6}" srcOrd="1" destOrd="0" presId="urn:microsoft.com/office/officeart/2005/8/layout/list1"/>
    <dgm:cxn modelId="{15368D64-1F9C-411E-B58E-3710EE230947}" type="presParOf" srcId="{B0B9912E-BBF7-44D7-A843-499290D132C0}" destId="{7CF59D77-EE5A-4B20-BC63-117C296D3B1A}" srcOrd="5" destOrd="0" presId="urn:microsoft.com/office/officeart/2005/8/layout/list1"/>
    <dgm:cxn modelId="{12C2D6AE-FE20-467A-B70A-C90E8E2BD12E}" type="presParOf" srcId="{B0B9912E-BBF7-44D7-A843-499290D132C0}" destId="{9551A5F1-CFDA-429B-A533-DA941662AD22}"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18270F-B1F3-42BE-AA03-9D6610EF0D7C}">
      <dsp:nvSpPr>
        <dsp:cNvPr id="0" name=""/>
        <dsp:cNvSpPr/>
      </dsp:nvSpPr>
      <dsp:spPr>
        <a:xfrm>
          <a:off x="0" y="452127"/>
          <a:ext cx="6659451" cy="7560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D30D2F7-4B33-4D42-A652-B3E840684F23}">
      <dsp:nvSpPr>
        <dsp:cNvPr id="0" name=""/>
        <dsp:cNvSpPr/>
      </dsp:nvSpPr>
      <dsp:spPr>
        <a:xfrm>
          <a:off x="332972" y="9327"/>
          <a:ext cx="4661616" cy="8856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6198" tIns="0" rIns="176198" bIns="0" numCol="1" spcCol="1270" anchor="ctr" anchorCtr="0">
          <a:noAutofit/>
        </a:bodyPr>
        <a:lstStyle/>
        <a:p>
          <a:pPr marL="0" lvl="0" indent="0" algn="l" defTabSz="800100">
            <a:lnSpc>
              <a:spcPct val="90000"/>
            </a:lnSpc>
            <a:spcBef>
              <a:spcPct val="0"/>
            </a:spcBef>
            <a:spcAft>
              <a:spcPct val="35000"/>
            </a:spcAft>
            <a:buNone/>
          </a:pPr>
          <a:r>
            <a:rPr lang="en-US" sz="1800" kern="1200" dirty="0"/>
            <a:t>Course materials: </a:t>
          </a:r>
          <a:r>
            <a:rPr lang="en-US" sz="1800" b="1" kern="1200" dirty="0">
              <a:solidFill>
                <a:srgbClr val="FFFF00"/>
              </a:solidFill>
            </a:rPr>
            <a:t>timw.info/</a:t>
          </a:r>
          <a:r>
            <a:rPr lang="en-US" sz="1800" b="1" kern="1200" dirty="0" err="1">
              <a:solidFill>
                <a:srgbClr val="FFFF00"/>
              </a:solidFill>
            </a:rPr>
            <a:t>eai</a:t>
          </a:r>
          <a:endParaRPr lang="en-US" sz="1800" kern="1200" dirty="0">
            <a:solidFill>
              <a:srgbClr val="FFFF00"/>
            </a:solidFill>
          </a:endParaRPr>
        </a:p>
      </dsp:txBody>
      <dsp:txXfrm>
        <a:off x="376203" y="52558"/>
        <a:ext cx="4575154" cy="799138"/>
      </dsp:txXfrm>
    </dsp:sp>
    <dsp:sp modelId="{9551A5F1-CFDA-429B-A533-DA941662AD22}">
      <dsp:nvSpPr>
        <dsp:cNvPr id="0" name=""/>
        <dsp:cNvSpPr/>
      </dsp:nvSpPr>
      <dsp:spPr>
        <a:xfrm>
          <a:off x="0" y="1812928"/>
          <a:ext cx="6659451" cy="7560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756F9DA-770F-4E71-BA6F-6782027AA6E6}">
      <dsp:nvSpPr>
        <dsp:cNvPr id="0" name=""/>
        <dsp:cNvSpPr/>
      </dsp:nvSpPr>
      <dsp:spPr>
        <a:xfrm>
          <a:off x="332972" y="1370127"/>
          <a:ext cx="4661616" cy="8856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6198" tIns="0" rIns="176198" bIns="0" numCol="1" spcCol="1270" anchor="ctr" anchorCtr="0">
          <a:noAutofit/>
        </a:bodyPr>
        <a:lstStyle/>
        <a:p>
          <a:pPr marL="0" lvl="0" indent="0" algn="l" defTabSz="800100">
            <a:lnSpc>
              <a:spcPct val="90000"/>
            </a:lnSpc>
            <a:spcBef>
              <a:spcPct val="0"/>
            </a:spcBef>
            <a:spcAft>
              <a:spcPct val="35000"/>
            </a:spcAft>
            <a:buNone/>
          </a:pPr>
          <a:r>
            <a:rPr lang="en-US" sz="1800" kern="1200" dirty="0"/>
            <a:t>Contact: </a:t>
          </a:r>
          <a:r>
            <a:rPr lang="en-US" sz="1800" b="1" kern="1200" dirty="0">
              <a:solidFill>
                <a:srgbClr val="FFFF00"/>
              </a:solidFill>
              <a:latin typeface="Calibri"/>
              <a:ea typeface="+mn-ea"/>
              <a:cs typeface="+mn-cs"/>
            </a:rPr>
            <a:t>TechTrainerTim.com</a:t>
          </a:r>
        </a:p>
      </dsp:txBody>
      <dsp:txXfrm>
        <a:off x="376203" y="1413358"/>
        <a:ext cx="4575154" cy="799138"/>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E6EFC88-97AF-7E49-90CE-BB6B03BD3161}" type="datetimeFigureOut">
              <a:rPr lang="en-US" smtClean="0"/>
              <a:t>Sun, 10/5/2025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7159554-38D3-AB43-BFE6-DF62978A17A1}" type="slidenum">
              <a:rPr lang="en-US" smtClean="0"/>
              <a:t>‹#›</a:t>
            </a:fld>
            <a:endParaRPr lang="en-US"/>
          </a:p>
        </p:txBody>
      </p:sp>
    </p:spTree>
    <p:extLst>
      <p:ext uri="{BB962C8B-B14F-4D97-AF65-F5344CB8AC3E}">
        <p14:creationId xmlns:p14="http://schemas.microsoft.com/office/powerpoint/2010/main" val="14857355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a:t>How much flexibility am I allowed with these slide layouts? If you right-click a slide, you can play with layouts, but otherwise, not much flexibility. </a:t>
            </a:r>
          </a:p>
          <a:p>
            <a:pPr marL="228600" indent="-228600">
              <a:buAutoNum type="arabicPeriod"/>
            </a:pPr>
            <a:r>
              <a:rPr lang="en-US"/>
              <a:t>Am I free to add my own graphics, providing MSFT attribution where necessary? When it comes to MS graphics, we're not allowed to use those, so please do not add in graphics unless they are created FROM SCRATCH by you. </a:t>
            </a:r>
            <a:endParaRPr lang="en-US">
              <a:cs typeface="Calibri"/>
            </a:endParaRPr>
          </a:p>
          <a:p>
            <a:pPr marL="228600" indent="-228600">
              <a:buAutoNum type="arabicPeriod"/>
            </a:pPr>
            <a:r>
              <a:rPr lang="en-US"/>
              <a:t>Can I make the font a bit smaller? Some of the objectives are verbose and I don’t want to crowd the skills? Yes, I do this, too, when I review the slides because sometimes the default size just won't work.</a:t>
            </a:r>
            <a:endParaRPr lang="en-US">
              <a:cs typeface="Calibri"/>
            </a:endParaRPr>
          </a:p>
          <a:p>
            <a:pPr marL="228600" indent="-228600">
              <a:buAutoNum type="arabicPeriod"/>
            </a:pPr>
            <a:r>
              <a:rPr lang="en-US"/>
              <a:t>Do the bullet points here need to be word-for-word from the outline or can I condense? We prefer word-for-word, but some of the sub-lesson titles are super long. Use your discretion, and we can address case-by-case during the review of each lesson's slides.</a:t>
            </a:r>
            <a:endParaRPr lang="en-US">
              <a:cs typeface="Calibri"/>
            </a:endParaRPr>
          </a:p>
        </p:txBody>
      </p:sp>
      <p:sp>
        <p:nvSpPr>
          <p:cNvPr id="4" name="Slide Number Placeholder 3"/>
          <p:cNvSpPr>
            <a:spLocks noGrp="1"/>
          </p:cNvSpPr>
          <p:nvPr>
            <p:ph type="sldNum" sz="quarter" idx="10"/>
          </p:nvPr>
        </p:nvSpPr>
        <p:spPr/>
        <p:txBody>
          <a:bodyPr/>
          <a:lstStyle/>
          <a:p>
            <a:fld id="{27159554-38D3-AB43-BFE6-DF62978A17A1}" type="slidenum">
              <a:rPr lang="en-US" smtClean="0"/>
              <a:t>1</a:t>
            </a:fld>
            <a:endParaRPr lang="en-US"/>
          </a:p>
        </p:txBody>
      </p:sp>
    </p:spTree>
    <p:extLst>
      <p:ext uri="{BB962C8B-B14F-4D97-AF65-F5344CB8AC3E}">
        <p14:creationId xmlns:p14="http://schemas.microsoft.com/office/powerpoint/2010/main" val="4345625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dirty="0"/>
              <a:t>🎬 </a:t>
            </a:r>
            <a:r>
              <a:rPr lang="en-US" b="1" dirty="0"/>
              <a:t>Screencast Demo Idea:</a:t>
            </a:r>
            <a:br>
              <a:rPr lang="en-US" dirty="0"/>
            </a:br>
            <a:r>
              <a:rPr lang="en-US" dirty="0"/>
              <a:t>➡️ </a:t>
            </a:r>
            <a:r>
              <a:rPr lang="en-US" b="1" dirty="0"/>
              <a:t>Use Azure Cognitive Search to index a set of documents.</a:t>
            </a:r>
            <a:endParaRPr lang="en-US" dirty="0"/>
          </a:p>
          <a:p>
            <a:pPr>
              <a:buFont typeface="+mj-lt"/>
              <a:buAutoNum type="arabicPeriod"/>
            </a:pPr>
            <a:r>
              <a:rPr lang="en-US" dirty="0"/>
              <a:t>Upload sample documents (PDFs or emails) into Cognitive Search.</a:t>
            </a:r>
          </a:p>
          <a:p>
            <a:pPr>
              <a:buFont typeface="+mj-lt"/>
              <a:buAutoNum type="arabicPeriod"/>
            </a:pPr>
            <a:r>
              <a:rPr lang="en-US" dirty="0"/>
              <a:t>Run a query (e.g., "Find all documents mentioning 'delayed flights'").</a:t>
            </a:r>
          </a:p>
          <a:p>
            <a:pPr>
              <a:buFont typeface="+mj-lt"/>
              <a:buAutoNum type="arabicPeriod"/>
            </a:pPr>
            <a:r>
              <a:rPr lang="en-US" dirty="0"/>
              <a:t>Show how AI extracts relevant insights automatically.</a:t>
            </a:r>
          </a:p>
          <a:p>
            <a:endParaRPr lang="en-US" dirty="0"/>
          </a:p>
        </p:txBody>
      </p:sp>
      <p:sp>
        <p:nvSpPr>
          <p:cNvPr id="4" name="Slide Number Placeholder 3"/>
          <p:cNvSpPr>
            <a:spLocks noGrp="1"/>
          </p:cNvSpPr>
          <p:nvPr>
            <p:ph type="sldNum" sz="quarter" idx="5"/>
          </p:nvPr>
        </p:nvSpPr>
        <p:spPr/>
        <p:txBody>
          <a:bodyPr/>
          <a:lstStyle/>
          <a:p>
            <a:fld id="{163C8BCB-A8D7-074E-AD53-2B9312150B6F}" type="slidenum">
              <a:rPr lang="en-US" smtClean="0"/>
              <a:t>39</a:t>
            </a:fld>
            <a:endParaRPr lang="en-US"/>
          </a:p>
        </p:txBody>
      </p:sp>
    </p:spTree>
    <p:extLst>
      <p:ext uri="{BB962C8B-B14F-4D97-AF65-F5344CB8AC3E}">
        <p14:creationId xmlns:p14="http://schemas.microsoft.com/office/powerpoint/2010/main" val="32163027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dirty="0"/>
              <a:t>🎬 </a:t>
            </a:r>
            <a:r>
              <a:rPr lang="en-US" b="1" dirty="0"/>
              <a:t>Screencast Demo Idea:</a:t>
            </a:r>
            <a:br>
              <a:rPr lang="en-US" dirty="0"/>
            </a:br>
            <a:r>
              <a:rPr lang="en-US" dirty="0"/>
              <a:t>➡️ </a:t>
            </a:r>
            <a:r>
              <a:rPr lang="en-US" b="1" dirty="0"/>
              <a:t>Use Azure AI Document Intelligence to extract fields from an invoice.</a:t>
            </a:r>
            <a:endParaRPr lang="en-US" dirty="0"/>
          </a:p>
          <a:p>
            <a:pPr>
              <a:buFont typeface="+mj-lt"/>
              <a:buAutoNum type="arabicPeriod"/>
            </a:pPr>
            <a:r>
              <a:rPr lang="en-US" dirty="0"/>
              <a:t>Upload a sample invoice to Document Intelligence.</a:t>
            </a:r>
          </a:p>
          <a:p>
            <a:pPr>
              <a:buFont typeface="+mj-lt"/>
              <a:buAutoNum type="arabicPeriod"/>
            </a:pPr>
            <a:r>
              <a:rPr lang="en-US" dirty="0"/>
              <a:t>Show how AI extracts "Total Amount," "Invoice Number," etc.</a:t>
            </a:r>
          </a:p>
          <a:p>
            <a:pPr>
              <a:buFont typeface="+mj-lt"/>
              <a:buAutoNum type="arabicPeriod"/>
            </a:pPr>
            <a:r>
              <a:rPr lang="en-US" dirty="0"/>
              <a:t>Demonstrate how structured data can be sent to an accounting system.</a:t>
            </a:r>
          </a:p>
          <a:p>
            <a:endParaRPr lang="en-US" dirty="0"/>
          </a:p>
        </p:txBody>
      </p:sp>
      <p:sp>
        <p:nvSpPr>
          <p:cNvPr id="4" name="Slide Number Placeholder 3"/>
          <p:cNvSpPr>
            <a:spLocks noGrp="1"/>
          </p:cNvSpPr>
          <p:nvPr>
            <p:ph type="sldNum" sz="quarter" idx="5"/>
          </p:nvPr>
        </p:nvSpPr>
        <p:spPr/>
        <p:txBody>
          <a:bodyPr/>
          <a:lstStyle/>
          <a:p>
            <a:fld id="{163C8BCB-A8D7-074E-AD53-2B9312150B6F}" type="slidenum">
              <a:rPr lang="en-US" smtClean="0"/>
              <a:t>40</a:t>
            </a:fld>
            <a:endParaRPr lang="en-US"/>
          </a:p>
        </p:txBody>
      </p:sp>
    </p:spTree>
    <p:extLst>
      <p:ext uri="{BB962C8B-B14F-4D97-AF65-F5344CB8AC3E}">
        <p14:creationId xmlns:p14="http://schemas.microsoft.com/office/powerpoint/2010/main" val="42764047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dirty="0"/>
              <a:t>🎬 </a:t>
            </a:r>
            <a:r>
              <a:rPr lang="en-US" b="1" dirty="0"/>
              <a:t>Screencast Demo Idea:</a:t>
            </a:r>
            <a:br>
              <a:rPr lang="en-US" dirty="0"/>
            </a:br>
            <a:r>
              <a:rPr lang="en-US" dirty="0"/>
              <a:t>➡️ </a:t>
            </a:r>
            <a:r>
              <a:rPr lang="en-US" b="1" dirty="0"/>
              <a:t>Use Azure OpenAI to generate a product description.</a:t>
            </a:r>
            <a:endParaRPr lang="en-US" dirty="0"/>
          </a:p>
          <a:p>
            <a:pPr>
              <a:buFont typeface="+mj-lt"/>
              <a:buAutoNum type="arabicPeriod"/>
            </a:pPr>
            <a:r>
              <a:rPr lang="en-US" dirty="0"/>
              <a:t>Input “Smartwatch with heart rate tracking and 7-day battery” in OpenAI’s playground.</a:t>
            </a:r>
          </a:p>
          <a:p>
            <a:pPr>
              <a:buFont typeface="+mj-lt"/>
              <a:buAutoNum type="arabicPeriod"/>
            </a:pPr>
            <a:r>
              <a:rPr lang="en-US" dirty="0"/>
              <a:t>Generate a detailed product description.</a:t>
            </a:r>
          </a:p>
          <a:p>
            <a:pPr>
              <a:buFont typeface="+mj-lt"/>
              <a:buAutoNum type="arabicPeriod"/>
            </a:pPr>
            <a:r>
              <a:rPr lang="en-US" dirty="0"/>
              <a:t>Show variations and explain how businesses automate content creation.</a:t>
            </a:r>
          </a:p>
          <a:p>
            <a:endParaRPr lang="en-US" dirty="0"/>
          </a:p>
        </p:txBody>
      </p:sp>
      <p:sp>
        <p:nvSpPr>
          <p:cNvPr id="4" name="Slide Number Placeholder 3"/>
          <p:cNvSpPr>
            <a:spLocks noGrp="1"/>
          </p:cNvSpPr>
          <p:nvPr>
            <p:ph type="sldNum" sz="quarter" idx="5"/>
          </p:nvPr>
        </p:nvSpPr>
        <p:spPr/>
        <p:txBody>
          <a:bodyPr/>
          <a:lstStyle/>
          <a:p>
            <a:fld id="{163C8BCB-A8D7-074E-AD53-2B9312150B6F}" type="slidenum">
              <a:rPr lang="en-US" smtClean="0"/>
              <a:t>41</a:t>
            </a:fld>
            <a:endParaRPr lang="en-US"/>
          </a:p>
        </p:txBody>
      </p:sp>
    </p:spTree>
    <p:extLst>
      <p:ext uri="{BB962C8B-B14F-4D97-AF65-F5344CB8AC3E}">
        <p14:creationId xmlns:p14="http://schemas.microsoft.com/office/powerpoint/2010/main" val="36905316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dirty="0"/>
              <a:t>🎬 </a:t>
            </a:r>
            <a:r>
              <a:rPr lang="en-US" b="1" dirty="0"/>
              <a:t>Screencast Demo Idea:</a:t>
            </a:r>
            <a:br>
              <a:rPr lang="en-US" dirty="0"/>
            </a:br>
            <a:r>
              <a:rPr lang="en-US" dirty="0"/>
              <a:t>➡️ </a:t>
            </a:r>
            <a:r>
              <a:rPr lang="en-US" b="1" dirty="0"/>
              <a:t>Live demo of a chatbot using Azure Bot Service</a:t>
            </a:r>
            <a:endParaRPr lang="en-US" dirty="0"/>
          </a:p>
          <a:p>
            <a:pPr>
              <a:buFont typeface="+mj-lt"/>
              <a:buAutoNum type="arabicPeriod"/>
            </a:pPr>
            <a:r>
              <a:rPr lang="en-US" dirty="0"/>
              <a:t>Create a basic FAQ bot in Azure Bot Service.</a:t>
            </a:r>
          </a:p>
          <a:p>
            <a:pPr>
              <a:buFont typeface="+mj-lt"/>
              <a:buAutoNum type="arabicPeriod"/>
            </a:pPr>
            <a:r>
              <a:rPr lang="en-US" dirty="0"/>
              <a:t>Deploy it to Teams or a web chat.</a:t>
            </a:r>
          </a:p>
          <a:p>
            <a:pPr>
              <a:buFont typeface="+mj-lt"/>
              <a:buAutoNum type="arabicPeriod"/>
            </a:pPr>
            <a:r>
              <a:rPr lang="en-US" dirty="0"/>
              <a:t>Show it answering a sample customer query.</a:t>
            </a:r>
          </a:p>
          <a:p>
            <a:endParaRPr lang="en-US" dirty="0"/>
          </a:p>
        </p:txBody>
      </p:sp>
      <p:sp>
        <p:nvSpPr>
          <p:cNvPr id="4" name="Slide Number Placeholder 3"/>
          <p:cNvSpPr>
            <a:spLocks noGrp="1"/>
          </p:cNvSpPr>
          <p:nvPr>
            <p:ph type="sldNum" sz="quarter" idx="5"/>
          </p:nvPr>
        </p:nvSpPr>
        <p:spPr/>
        <p:txBody>
          <a:bodyPr/>
          <a:lstStyle/>
          <a:p>
            <a:fld id="{163C8BCB-A8D7-074E-AD53-2B9312150B6F}" type="slidenum">
              <a:rPr lang="en-US" smtClean="0"/>
              <a:t>42</a:t>
            </a:fld>
            <a:endParaRPr lang="en-US"/>
          </a:p>
        </p:txBody>
      </p:sp>
    </p:spTree>
    <p:extLst>
      <p:ext uri="{BB962C8B-B14F-4D97-AF65-F5344CB8AC3E}">
        <p14:creationId xmlns:p14="http://schemas.microsoft.com/office/powerpoint/2010/main" val="34584601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t>
            </a:r>
            <a:r>
              <a:rPr lang="en-US" b="1" dirty="0"/>
              <a:t>Screencast Demo Idea:</a:t>
            </a:r>
            <a:br>
              <a:rPr lang="en-US" dirty="0"/>
            </a:br>
            <a:r>
              <a:rPr lang="en-US" dirty="0"/>
              <a:t>➡ </a:t>
            </a:r>
            <a:r>
              <a:rPr lang="en-US" b="1" dirty="0"/>
              <a:t>Show AI Foundry’s Responsible AI features</a:t>
            </a:r>
            <a:r>
              <a:rPr lang="en-US" dirty="0"/>
              <a:t> (dashboard, built-in fairness and safety checks during AI development).</a:t>
            </a:r>
          </a:p>
          <a:p>
            <a:endParaRPr lang="en-US" dirty="0"/>
          </a:p>
        </p:txBody>
      </p:sp>
      <p:sp>
        <p:nvSpPr>
          <p:cNvPr id="4" name="Slide Number Placeholder 3"/>
          <p:cNvSpPr>
            <a:spLocks noGrp="1"/>
          </p:cNvSpPr>
          <p:nvPr>
            <p:ph type="sldNum" sz="quarter" idx="5"/>
          </p:nvPr>
        </p:nvSpPr>
        <p:spPr/>
        <p:txBody>
          <a:bodyPr/>
          <a:lstStyle/>
          <a:p>
            <a:fld id="{163C8BCB-A8D7-074E-AD53-2B9312150B6F}" type="slidenum">
              <a:rPr lang="en-US" smtClean="0"/>
              <a:t>43</a:t>
            </a:fld>
            <a:endParaRPr lang="en-US"/>
          </a:p>
        </p:txBody>
      </p:sp>
    </p:spTree>
    <p:extLst>
      <p:ext uri="{BB962C8B-B14F-4D97-AF65-F5344CB8AC3E}">
        <p14:creationId xmlns:p14="http://schemas.microsoft.com/office/powerpoint/2010/main" val="4104512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b="1" dirty="0"/>
              <a:t>Screencast Demo Idea:</a:t>
            </a:r>
            <a:br>
              <a:rPr lang="en-US" dirty="0"/>
            </a:br>
            <a:r>
              <a:rPr lang="en-US" dirty="0"/>
              <a:t>➡ </a:t>
            </a:r>
            <a:r>
              <a:rPr lang="en-US" b="1" dirty="0"/>
              <a:t>Use Azure’s Responsible AI Dashboard</a:t>
            </a:r>
            <a:r>
              <a:rPr lang="en-US" dirty="0"/>
              <a:t> to show fairness metrics in a model (e.g., different approval rates for two groups).</a:t>
            </a:r>
          </a:p>
        </p:txBody>
      </p:sp>
      <p:sp>
        <p:nvSpPr>
          <p:cNvPr id="4" name="Slide Number Placeholder 3"/>
          <p:cNvSpPr>
            <a:spLocks noGrp="1"/>
          </p:cNvSpPr>
          <p:nvPr>
            <p:ph type="sldNum" sz="quarter" idx="5"/>
          </p:nvPr>
        </p:nvSpPr>
        <p:spPr/>
        <p:txBody>
          <a:bodyPr/>
          <a:lstStyle/>
          <a:p>
            <a:fld id="{163C8BCB-A8D7-074E-AD53-2B9312150B6F}" type="slidenum">
              <a:rPr lang="en-US" smtClean="0"/>
              <a:t>44</a:t>
            </a:fld>
            <a:endParaRPr lang="en-US"/>
          </a:p>
        </p:txBody>
      </p:sp>
    </p:spTree>
    <p:extLst>
      <p:ext uri="{BB962C8B-B14F-4D97-AF65-F5344CB8AC3E}">
        <p14:creationId xmlns:p14="http://schemas.microsoft.com/office/powerpoint/2010/main" val="17886637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b="1" dirty="0"/>
              <a:t>Screencast Demo Idea:</a:t>
            </a:r>
            <a:br>
              <a:rPr lang="en-US" dirty="0"/>
            </a:br>
            <a:r>
              <a:rPr lang="en-US" dirty="0"/>
              <a:t>➡ </a:t>
            </a:r>
            <a:r>
              <a:rPr lang="en-US" b="1" dirty="0"/>
              <a:t>Show AI Content Safety filtering harmful AI outputs</a:t>
            </a:r>
            <a:r>
              <a:rPr lang="en-US" dirty="0"/>
              <a:t> in Azure AI Studio.</a:t>
            </a:r>
          </a:p>
        </p:txBody>
      </p:sp>
      <p:sp>
        <p:nvSpPr>
          <p:cNvPr id="4" name="Slide Number Placeholder 3"/>
          <p:cNvSpPr>
            <a:spLocks noGrp="1"/>
          </p:cNvSpPr>
          <p:nvPr>
            <p:ph type="sldNum" sz="quarter" idx="5"/>
          </p:nvPr>
        </p:nvSpPr>
        <p:spPr/>
        <p:txBody>
          <a:bodyPr/>
          <a:lstStyle/>
          <a:p>
            <a:fld id="{163C8BCB-A8D7-074E-AD53-2B9312150B6F}" type="slidenum">
              <a:rPr lang="en-US" smtClean="0"/>
              <a:t>45</a:t>
            </a:fld>
            <a:endParaRPr lang="en-US"/>
          </a:p>
        </p:txBody>
      </p:sp>
    </p:spTree>
    <p:extLst>
      <p:ext uri="{BB962C8B-B14F-4D97-AF65-F5344CB8AC3E}">
        <p14:creationId xmlns:p14="http://schemas.microsoft.com/office/powerpoint/2010/main" val="4270906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b="1" dirty="0"/>
              <a:t>Screencast Demo Idea:</a:t>
            </a:r>
            <a:br>
              <a:rPr lang="en-US" dirty="0"/>
            </a:br>
            <a:r>
              <a:rPr lang="en-US" dirty="0"/>
              <a:t>➡ </a:t>
            </a:r>
            <a:r>
              <a:rPr lang="en-US" b="1" dirty="0"/>
              <a:t>Show Azure AI Content Safety flagging personally identifiable information (PII)</a:t>
            </a:r>
            <a:r>
              <a:rPr lang="en-US" dirty="0"/>
              <a:t> in text processing.</a:t>
            </a:r>
          </a:p>
        </p:txBody>
      </p:sp>
      <p:sp>
        <p:nvSpPr>
          <p:cNvPr id="4" name="Slide Number Placeholder 3"/>
          <p:cNvSpPr>
            <a:spLocks noGrp="1"/>
          </p:cNvSpPr>
          <p:nvPr>
            <p:ph type="sldNum" sz="quarter" idx="5"/>
          </p:nvPr>
        </p:nvSpPr>
        <p:spPr/>
        <p:txBody>
          <a:bodyPr/>
          <a:lstStyle/>
          <a:p>
            <a:fld id="{163C8BCB-A8D7-074E-AD53-2B9312150B6F}" type="slidenum">
              <a:rPr lang="en-US" smtClean="0"/>
              <a:t>46</a:t>
            </a:fld>
            <a:endParaRPr lang="en-US"/>
          </a:p>
        </p:txBody>
      </p:sp>
    </p:spTree>
    <p:extLst>
      <p:ext uri="{BB962C8B-B14F-4D97-AF65-F5344CB8AC3E}">
        <p14:creationId xmlns:p14="http://schemas.microsoft.com/office/powerpoint/2010/main" val="8787817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b="1" dirty="0"/>
              <a:t>Screencast Demo Idea:</a:t>
            </a:r>
            <a:br>
              <a:rPr lang="en-US" dirty="0"/>
            </a:br>
            <a:r>
              <a:rPr lang="en-US" dirty="0"/>
              <a:t>➡ </a:t>
            </a:r>
            <a:r>
              <a:rPr lang="en-US" b="1" dirty="0"/>
              <a:t>Show Azure Immersive Reader translating and reading text aloud</a:t>
            </a:r>
            <a:r>
              <a:rPr lang="en-US" dirty="0"/>
              <a:t> for accessibility.</a:t>
            </a:r>
          </a:p>
        </p:txBody>
      </p:sp>
      <p:sp>
        <p:nvSpPr>
          <p:cNvPr id="4" name="Slide Number Placeholder 3"/>
          <p:cNvSpPr>
            <a:spLocks noGrp="1"/>
          </p:cNvSpPr>
          <p:nvPr>
            <p:ph type="sldNum" sz="quarter" idx="5"/>
          </p:nvPr>
        </p:nvSpPr>
        <p:spPr/>
        <p:txBody>
          <a:bodyPr/>
          <a:lstStyle/>
          <a:p>
            <a:fld id="{163C8BCB-A8D7-074E-AD53-2B9312150B6F}" type="slidenum">
              <a:rPr lang="en-US" smtClean="0"/>
              <a:t>47</a:t>
            </a:fld>
            <a:endParaRPr lang="en-US"/>
          </a:p>
        </p:txBody>
      </p:sp>
    </p:spTree>
    <p:extLst>
      <p:ext uri="{BB962C8B-B14F-4D97-AF65-F5344CB8AC3E}">
        <p14:creationId xmlns:p14="http://schemas.microsoft.com/office/powerpoint/2010/main" val="32448338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t>
            </a:r>
            <a:r>
              <a:rPr lang="en-US" b="1" dirty="0"/>
              <a:t>Screencast Demo Idea:</a:t>
            </a:r>
            <a:br>
              <a:rPr lang="en-US" dirty="0"/>
            </a:br>
            <a:r>
              <a:rPr lang="en-US" dirty="0"/>
              <a:t>➡ </a:t>
            </a:r>
            <a:r>
              <a:rPr lang="en-US" b="1" dirty="0"/>
              <a:t>Show Azure Responsible AI Dashboard explaining model decisions (SHAP feature importance chart).</a:t>
            </a:r>
            <a:endParaRPr lang="en-US" dirty="0"/>
          </a:p>
          <a:p>
            <a:endParaRPr lang="en-US" dirty="0"/>
          </a:p>
        </p:txBody>
      </p:sp>
      <p:sp>
        <p:nvSpPr>
          <p:cNvPr id="4" name="Slide Number Placeholder 3"/>
          <p:cNvSpPr>
            <a:spLocks noGrp="1"/>
          </p:cNvSpPr>
          <p:nvPr>
            <p:ph type="sldNum" sz="quarter" idx="5"/>
          </p:nvPr>
        </p:nvSpPr>
        <p:spPr/>
        <p:txBody>
          <a:bodyPr/>
          <a:lstStyle/>
          <a:p>
            <a:fld id="{163C8BCB-A8D7-074E-AD53-2B9312150B6F}" type="slidenum">
              <a:rPr lang="en-US" smtClean="0"/>
              <a:t>48</a:t>
            </a:fld>
            <a:endParaRPr lang="en-US"/>
          </a:p>
        </p:txBody>
      </p:sp>
    </p:spTree>
    <p:extLst>
      <p:ext uri="{BB962C8B-B14F-4D97-AF65-F5344CB8AC3E}">
        <p14:creationId xmlns:p14="http://schemas.microsoft.com/office/powerpoint/2010/main" val="24402767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B432F0-E49E-4C04-A383-401B93C7130B}" type="slidenum">
              <a:rPr lang="en-US" smtClean="0"/>
              <a:t>4</a:t>
            </a:fld>
            <a:endParaRPr lang="en-US"/>
          </a:p>
        </p:txBody>
      </p:sp>
    </p:spTree>
    <p:extLst>
      <p:ext uri="{BB962C8B-B14F-4D97-AF65-F5344CB8AC3E}">
        <p14:creationId xmlns:p14="http://schemas.microsoft.com/office/powerpoint/2010/main" val="59436601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b="1" dirty="0"/>
              <a:t>Screencast Demo Idea:</a:t>
            </a:r>
            <a:br>
              <a:rPr lang="en-US" dirty="0"/>
            </a:br>
            <a:r>
              <a:rPr lang="en-US" dirty="0"/>
              <a:t>➡ </a:t>
            </a:r>
            <a:r>
              <a:rPr lang="en-US" b="1" dirty="0"/>
              <a:t>Show Azure AI monitoring tools flagging anomalies in model behavior</a:t>
            </a:r>
            <a:r>
              <a:rPr lang="en-US" dirty="0"/>
              <a:t> for human review.</a:t>
            </a:r>
          </a:p>
        </p:txBody>
      </p:sp>
      <p:sp>
        <p:nvSpPr>
          <p:cNvPr id="4" name="Slide Number Placeholder 3"/>
          <p:cNvSpPr>
            <a:spLocks noGrp="1"/>
          </p:cNvSpPr>
          <p:nvPr>
            <p:ph type="sldNum" sz="quarter" idx="5"/>
          </p:nvPr>
        </p:nvSpPr>
        <p:spPr/>
        <p:txBody>
          <a:bodyPr/>
          <a:lstStyle/>
          <a:p>
            <a:fld id="{163C8BCB-A8D7-074E-AD53-2B9312150B6F}" type="slidenum">
              <a:rPr lang="en-US" smtClean="0"/>
              <a:t>49</a:t>
            </a:fld>
            <a:endParaRPr lang="en-US"/>
          </a:p>
        </p:txBody>
      </p:sp>
    </p:spTree>
    <p:extLst>
      <p:ext uri="{BB962C8B-B14F-4D97-AF65-F5344CB8AC3E}">
        <p14:creationId xmlns:p14="http://schemas.microsoft.com/office/powerpoint/2010/main" val="88295979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b="1" dirty="0"/>
              <a:t>Screencast Demo Idea:</a:t>
            </a:r>
            <a:br>
              <a:rPr lang="en-US" dirty="0"/>
            </a:br>
            <a:r>
              <a:rPr lang="en-US" dirty="0"/>
              <a:t>➡ </a:t>
            </a:r>
            <a:r>
              <a:rPr lang="en-US" b="1" dirty="0"/>
              <a:t>Simulate AI model monitoring in Azure ML – show alerts for biased or unsafe outputs.</a:t>
            </a:r>
            <a:endParaRPr lang="en-US" dirty="0"/>
          </a:p>
        </p:txBody>
      </p:sp>
      <p:sp>
        <p:nvSpPr>
          <p:cNvPr id="4" name="Slide Number Placeholder 3"/>
          <p:cNvSpPr>
            <a:spLocks noGrp="1"/>
          </p:cNvSpPr>
          <p:nvPr>
            <p:ph type="sldNum" sz="quarter" idx="5"/>
          </p:nvPr>
        </p:nvSpPr>
        <p:spPr/>
        <p:txBody>
          <a:bodyPr/>
          <a:lstStyle/>
          <a:p>
            <a:fld id="{163C8BCB-A8D7-074E-AD53-2B9312150B6F}" type="slidenum">
              <a:rPr lang="en-US" smtClean="0"/>
              <a:t>50</a:t>
            </a:fld>
            <a:endParaRPr lang="en-US"/>
          </a:p>
        </p:txBody>
      </p:sp>
    </p:spTree>
    <p:extLst>
      <p:ext uri="{BB962C8B-B14F-4D97-AF65-F5344CB8AC3E}">
        <p14:creationId xmlns:p14="http://schemas.microsoft.com/office/powerpoint/2010/main" val="24623845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dirty="0"/>
              <a:t>🎬 </a:t>
            </a:r>
            <a:r>
              <a:rPr lang="en-US" b="1" dirty="0"/>
              <a:t>Screencast Demo Idea:</a:t>
            </a:r>
            <a:br>
              <a:rPr lang="en-US" dirty="0"/>
            </a:br>
            <a:r>
              <a:rPr lang="en-US" dirty="0"/>
              <a:t>➡️ </a:t>
            </a:r>
            <a:r>
              <a:rPr lang="en-US" b="1" dirty="0"/>
              <a:t>Use Azure OpenAI to generate a product description.</a:t>
            </a:r>
            <a:endParaRPr lang="en-US" dirty="0"/>
          </a:p>
          <a:p>
            <a:pPr>
              <a:buFont typeface="+mj-lt"/>
              <a:buAutoNum type="arabicPeriod"/>
            </a:pPr>
            <a:r>
              <a:rPr lang="en-US" dirty="0"/>
              <a:t>Input “Smartwatch with heart rate tracking and 7-day battery” in OpenAI’s playground.</a:t>
            </a:r>
          </a:p>
          <a:p>
            <a:pPr>
              <a:buFont typeface="+mj-lt"/>
              <a:buAutoNum type="arabicPeriod"/>
            </a:pPr>
            <a:r>
              <a:rPr lang="en-US" dirty="0"/>
              <a:t>Generate a detailed product description.</a:t>
            </a:r>
          </a:p>
          <a:p>
            <a:pPr>
              <a:buFont typeface="+mj-lt"/>
              <a:buAutoNum type="arabicPeriod"/>
            </a:pPr>
            <a:r>
              <a:rPr lang="en-US" dirty="0"/>
              <a:t>Show variations and explain how businesses automate content creation.</a:t>
            </a:r>
          </a:p>
          <a:p>
            <a:endParaRPr lang="en-US" dirty="0"/>
          </a:p>
        </p:txBody>
      </p:sp>
      <p:sp>
        <p:nvSpPr>
          <p:cNvPr id="4" name="Slide Number Placeholder 3"/>
          <p:cNvSpPr>
            <a:spLocks noGrp="1"/>
          </p:cNvSpPr>
          <p:nvPr>
            <p:ph type="sldNum" sz="quarter" idx="5"/>
          </p:nvPr>
        </p:nvSpPr>
        <p:spPr/>
        <p:txBody>
          <a:bodyPr/>
          <a:lstStyle/>
          <a:p>
            <a:fld id="{163C8BCB-A8D7-074E-AD53-2B9312150B6F}" type="slidenum">
              <a:rPr lang="en-US" smtClean="0"/>
              <a:t>51</a:t>
            </a:fld>
            <a:endParaRPr lang="en-US"/>
          </a:p>
        </p:txBody>
      </p:sp>
    </p:spTree>
    <p:extLst>
      <p:ext uri="{BB962C8B-B14F-4D97-AF65-F5344CB8AC3E}">
        <p14:creationId xmlns:p14="http://schemas.microsoft.com/office/powerpoint/2010/main" val="165675090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b="1" dirty="0"/>
              <a:t>Screencast Demo:</a:t>
            </a:r>
            <a:br>
              <a:rPr lang="en-US" dirty="0"/>
            </a:br>
            <a:r>
              <a:rPr lang="en-US" dirty="0"/>
              <a:t>➡ </a:t>
            </a:r>
            <a:r>
              <a:rPr lang="en-US" b="1" dirty="0"/>
              <a:t>Use Azure ML Studio’s </a:t>
            </a:r>
            <a:r>
              <a:rPr lang="en-US" b="1" dirty="0" err="1"/>
              <a:t>AutoML</a:t>
            </a:r>
            <a:r>
              <a:rPr lang="en-US" dirty="0"/>
              <a:t> to train a simple prediction model &amp; show how it improves with more data.</a:t>
            </a:r>
          </a:p>
        </p:txBody>
      </p:sp>
      <p:sp>
        <p:nvSpPr>
          <p:cNvPr id="4" name="Slide Number Placeholder 3"/>
          <p:cNvSpPr>
            <a:spLocks noGrp="1"/>
          </p:cNvSpPr>
          <p:nvPr>
            <p:ph type="sldNum" sz="quarter" idx="5"/>
          </p:nvPr>
        </p:nvSpPr>
        <p:spPr/>
        <p:txBody>
          <a:bodyPr/>
          <a:lstStyle/>
          <a:p>
            <a:fld id="{163C8BCB-A8D7-074E-AD53-2B9312150B6F}" type="slidenum">
              <a:rPr lang="en-US" smtClean="0"/>
              <a:t>52</a:t>
            </a:fld>
            <a:endParaRPr lang="en-US"/>
          </a:p>
        </p:txBody>
      </p:sp>
    </p:spTree>
    <p:extLst>
      <p:ext uri="{BB962C8B-B14F-4D97-AF65-F5344CB8AC3E}">
        <p14:creationId xmlns:p14="http://schemas.microsoft.com/office/powerpoint/2010/main" val="27420887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generated the image with my prompt in my personal ChatGPT account using their latest image-gen model. Did that on Wed, 3/26/2025 at 3pm Central or thereabouts.</a:t>
            </a:r>
          </a:p>
        </p:txBody>
      </p:sp>
      <p:sp>
        <p:nvSpPr>
          <p:cNvPr id="4" name="Slide Number Placeholder 3"/>
          <p:cNvSpPr>
            <a:spLocks noGrp="1"/>
          </p:cNvSpPr>
          <p:nvPr>
            <p:ph type="sldNum" sz="quarter" idx="5"/>
          </p:nvPr>
        </p:nvSpPr>
        <p:spPr/>
        <p:txBody>
          <a:bodyPr/>
          <a:lstStyle/>
          <a:p>
            <a:fld id="{163C8BCB-A8D7-074E-AD53-2B9312150B6F}" type="slidenum">
              <a:rPr lang="en-US" smtClean="0"/>
              <a:t>53</a:t>
            </a:fld>
            <a:endParaRPr lang="en-US"/>
          </a:p>
        </p:txBody>
      </p:sp>
    </p:spTree>
    <p:extLst>
      <p:ext uri="{BB962C8B-B14F-4D97-AF65-F5344CB8AC3E}">
        <p14:creationId xmlns:p14="http://schemas.microsoft.com/office/powerpoint/2010/main" val="296031171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b="1" dirty="0"/>
              <a:t>Screencast Demo:</a:t>
            </a:r>
            <a:br>
              <a:rPr lang="en-US" dirty="0"/>
            </a:br>
            <a:r>
              <a:rPr lang="en-US" dirty="0"/>
              <a:t>➡ </a:t>
            </a:r>
            <a:r>
              <a:rPr lang="en-US" b="1" dirty="0"/>
              <a:t>Use Azure ML Studio </a:t>
            </a:r>
            <a:r>
              <a:rPr lang="en-US" b="1" dirty="0" err="1"/>
              <a:t>AutoML</a:t>
            </a:r>
            <a:r>
              <a:rPr lang="en-US" dirty="0"/>
              <a:t> to train a regression model predicting sales. Show </a:t>
            </a:r>
            <a:r>
              <a:rPr lang="en-US" b="1" dirty="0"/>
              <a:t>predictions vs. actuals</a:t>
            </a:r>
            <a:r>
              <a:rPr lang="en-US" dirty="0"/>
              <a:t> in Azure ML UI.</a:t>
            </a:r>
          </a:p>
        </p:txBody>
      </p:sp>
      <p:sp>
        <p:nvSpPr>
          <p:cNvPr id="4" name="Slide Number Placeholder 3"/>
          <p:cNvSpPr>
            <a:spLocks noGrp="1"/>
          </p:cNvSpPr>
          <p:nvPr>
            <p:ph type="sldNum" sz="quarter" idx="5"/>
          </p:nvPr>
        </p:nvSpPr>
        <p:spPr/>
        <p:txBody>
          <a:bodyPr/>
          <a:lstStyle/>
          <a:p>
            <a:fld id="{163C8BCB-A8D7-074E-AD53-2B9312150B6F}" type="slidenum">
              <a:rPr lang="en-US" smtClean="0"/>
              <a:t>54</a:t>
            </a:fld>
            <a:endParaRPr lang="en-US"/>
          </a:p>
        </p:txBody>
      </p:sp>
    </p:spTree>
    <p:extLst>
      <p:ext uri="{BB962C8B-B14F-4D97-AF65-F5344CB8AC3E}">
        <p14:creationId xmlns:p14="http://schemas.microsoft.com/office/powerpoint/2010/main" val="333306371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b="1" dirty="0"/>
              <a:t>Screencast Demo:</a:t>
            </a:r>
            <a:br>
              <a:rPr lang="en-US" dirty="0"/>
            </a:br>
            <a:r>
              <a:rPr lang="en-US" dirty="0"/>
              <a:t>➡ </a:t>
            </a:r>
            <a:r>
              <a:rPr lang="en-US" b="1" dirty="0"/>
              <a:t>Train a classification model in Azure ML Studio</a:t>
            </a:r>
            <a:r>
              <a:rPr lang="en-US" dirty="0"/>
              <a:t> (e.g., loan risk predictor). Show </a:t>
            </a:r>
            <a:r>
              <a:rPr lang="en-US" b="1" dirty="0"/>
              <a:t>accuracy metrics &amp; test predictions</a:t>
            </a:r>
            <a:r>
              <a:rPr lang="en-US" dirty="0"/>
              <a:t> via Azure ML UI.</a:t>
            </a:r>
          </a:p>
        </p:txBody>
      </p:sp>
      <p:sp>
        <p:nvSpPr>
          <p:cNvPr id="4" name="Slide Number Placeholder 3"/>
          <p:cNvSpPr>
            <a:spLocks noGrp="1"/>
          </p:cNvSpPr>
          <p:nvPr>
            <p:ph type="sldNum" sz="quarter" idx="5"/>
          </p:nvPr>
        </p:nvSpPr>
        <p:spPr/>
        <p:txBody>
          <a:bodyPr/>
          <a:lstStyle/>
          <a:p>
            <a:fld id="{163C8BCB-A8D7-074E-AD53-2B9312150B6F}" type="slidenum">
              <a:rPr lang="en-US" smtClean="0"/>
              <a:t>55</a:t>
            </a:fld>
            <a:endParaRPr lang="en-US"/>
          </a:p>
        </p:txBody>
      </p:sp>
    </p:spTree>
    <p:extLst>
      <p:ext uri="{BB962C8B-B14F-4D97-AF65-F5344CB8AC3E}">
        <p14:creationId xmlns:p14="http://schemas.microsoft.com/office/powerpoint/2010/main" val="277896853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b="1" dirty="0"/>
              <a:t>Screencast Demo:</a:t>
            </a:r>
            <a:br>
              <a:rPr lang="en-US" dirty="0"/>
            </a:br>
            <a:r>
              <a:rPr lang="en-US" dirty="0"/>
              <a:t>➡ </a:t>
            </a:r>
            <a:r>
              <a:rPr lang="en-US" b="1" dirty="0"/>
              <a:t>Use Azure ML Designer to apply K-means clustering</a:t>
            </a:r>
            <a:r>
              <a:rPr lang="en-US" dirty="0"/>
              <a:t> on customer data. Show </a:t>
            </a:r>
            <a:r>
              <a:rPr lang="en-US" b="1" dirty="0"/>
              <a:t>visual clusters</a:t>
            </a:r>
            <a:r>
              <a:rPr lang="en-US" dirty="0"/>
              <a:t> of different shopper segments.</a:t>
            </a:r>
          </a:p>
        </p:txBody>
      </p:sp>
      <p:sp>
        <p:nvSpPr>
          <p:cNvPr id="4" name="Slide Number Placeholder 3"/>
          <p:cNvSpPr>
            <a:spLocks noGrp="1"/>
          </p:cNvSpPr>
          <p:nvPr>
            <p:ph type="sldNum" sz="quarter" idx="5"/>
          </p:nvPr>
        </p:nvSpPr>
        <p:spPr/>
        <p:txBody>
          <a:bodyPr/>
          <a:lstStyle/>
          <a:p>
            <a:fld id="{163C8BCB-A8D7-074E-AD53-2B9312150B6F}" type="slidenum">
              <a:rPr lang="en-US" smtClean="0"/>
              <a:t>56</a:t>
            </a:fld>
            <a:endParaRPr lang="en-US"/>
          </a:p>
        </p:txBody>
      </p:sp>
    </p:spTree>
    <p:extLst>
      <p:ext uri="{BB962C8B-B14F-4D97-AF65-F5344CB8AC3E}">
        <p14:creationId xmlns:p14="http://schemas.microsoft.com/office/powerpoint/2010/main" val="46006701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b="1" dirty="0"/>
              <a:t>Screencast Demo:</a:t>
            </a:r>
            <a:br>
              <a:rPr lang="en-US" dirty="0"/>
            </a:br>
            <a:r>
              <a:rPr lang="en-US" dirty="0"/>
              <a:t>➡ </a:t>
            </a:r>
            <a:r>
              <a:rPr lang="en-US" b="1" dirty="0"/>
              <a:t>Show Azure AI Studio Vision recognizing product images</a:t>
            </a:r>
            <a:r>
              <a:rPr lang="en-US" dirty="0"/>
              <a:t> or use </a:t>
            </a:r>
            <a:r>
              <a:rPr lang="en-US" b="1" dirty="0"/>
              <a:t>Azure OpenAI Chat</a:t>
            </a:r>
            <a:r>
              <a:rPr lang="en-US" dirty="0"/>
              <a:t> to generate human-like responses.</a:t>
            </a:r>
          </a:p>
        </p:txBody>
      </p:sp>
      <p:sp>
        <p:nvSpPr>
          <p:cNvPr id="4" name="Slide Number Placeholder 3"/>
          <p:cNvSpPr>
            <a:spLocks noGrp="1"/>
          </p:cNvSpPr>
          <p:nvPr>
            <p:ph type="sldNum" sz="quarter" idx="5"/>
          </p:nvPr>
        </p:nvSpPr>
        <p:spPr/>
        <p:txBody>
          <a:bodyPr/>
          <a:lstStyle/>
          <a:p>
            <a:fld id="{163C8BCB-A8D7-074E-AD53-2B9312150B6F}" type="slidenum">
              <a:rPr lang="en-US" smtClean="0"/>
              <a:t>57</a:t>
            </a:fld>
            <a:endParaRPr lang="en-US"/>
          </a:p>
        </p:txBody>
      </p:sp>
    </p:spTree>
    <p:extLst>
      <p:ext uri="{BB962C8B-B14F-4D97-AF65-F5344CB8AC3E}">
        <p14:creationId xmlns:p14="http://schemas.microsoft.com/office/powerpoint/2010/main" val="112256701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b="1" dirty="0"/>
              <a:t>Screencast Demo:</a:t>
            </a:r>
            <a:br>
              <a:rPr lang="en-US" dirty="0"/>
            </a:br>
            <a:r>
              <a:rPr lang="en-US" dirty="0"/>
              <a:t>➡ </a:t>
            </a:r>
            <a:r>
              <a:rPr lang="en-US" b="1" dirty="0"/>
              <a:t>Deploy a trained ML model in Azure ML Studio</a:t>
            </a:r>
            <a:r>
              <a:rPr lang="en-US" dirty="0"/>
              <a:t> and test it with sample inputs. Show how a chatbot AI </a:t>
            </a:r>
            <a:r>
              <a:rPr lang="en-US" b="1" dirty="0"/>
              <a:t>answers customer questions in Azure AI Studio</a:t>
            </a:r>
            <a:r>
              <a:rPr lang="en-US" dirty="0"/>
              <a:t>.</a:t>
            </a:r>
          </a:p>
        </p:txBody>
      </p:sp>
      <p:sp>
        <p:nvSpPr>
          <p:cNvPr id="4" name="Slide Number Placeholder 3"/>
          <p:cNvSpPr>
            <a:spLocks noGrp="1"/>
          </p:cNvSpPr>
          <p:nvPr>
            <p:ph type="sldNum" sz="quarter" idx="5"/>
          </p:nvPr>
        </p:nvSpPr>
        <p:spPr/>
        <p:txBody>
          <a:bodyPr/>
          <a:lstStyle/>
          <a:p>
            <a:fld id="{163C8BCB-A8D7-074E-AD53-2B9312150B6F}" type="slidenum">
              <a:rPr lang="en-US" smtClean="0"/>
              <a:t>58</a:t>
            </a:fld>
            <a:endParaRPr lang="en-US"/>
          </a:p>
        </p:txBody>
      </p:sp>
    </p:spTree>
    <p:extLst>
      <p:ext uri="{BB962C8B-B14F-4D97-AF65-F5344CB8AC3E}">
        <p14:creationId xmlns:p14="http://schemas.microsoft.com/office/powerpoint/2010/main" val="20747368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generated the image with my prompt in my personal ChatGPT account using their latest image-gen model. Did that on Wed, 3/26/2025 at 3pm Central or thereabouts.</a:t>
            </a:r>
          </a:p>
        </p:txBody>
      </p:sp>
      <p:sp>
        <p:nvSpPr>
          <p:cNvPr id="4" name="Slide Number Placeholder 3"/>
          <p:cNvSpPr>
            <a:spLocks noGrp="1"/>
          </p:cNvSpPr>
          <p:nvPr>
            <p:ph type="sldNum" sz="quarter" idx="5"/>
          </p:nvPr>
        </p:nvSpPr>
        <p:spPr/>
        <p:txBody>
          <a:bodyPr/>
          <a:lstStyle/>
          <a:p>
            <a:fld id="{163C8BCB-A8D7-074E-AD53-2B9312150B6F}" type="slidenum">
              <a:rPr lang="en-US" smtClean="0"/>
              <a:t>21</a:t>
            </a:fld>
            <a:endParaRPr lang="en-US"/>
          </a:p>
        </p:txBody>
      </p:sp>
    </p:spTree>
    <p:extLst>
      <p:ext uri="{BB962C8B-B14F-4D97-AF65-F5344CB8AC3E}">
        <p14:creationId xmlns:p14="http://schemas.microsoft.com/office/powerpoint/2010/main" val="296031171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t>
            </a:r>
            <a:r>
              <a:rPr lang="en-US" b="1" dirty="0"/>
              <a:t>Screencast Demo:</a:t>
            </a:r>
            <a:br>
              <a:rPr lang="en-US" dirty="0"/>
            </a:br>
            <a:r>
              <a:rPr lang="en-US" dirty="0"/>
              <a:t>➡ </a:t>
            </a:r>
            <a:r>
              <a:rPr lang="en-US" b="1" dirty="0"/>
              <a:t>Use Azure ML Studio’s Data Labeling tool</a:t>
            </a:r>
            <a:r>
              <a:rPr lang="en-US" dirty="0"/>
              <a:t> to define features &amp; labels in a dataset (e.g., tagging features in a structured dataset).</a:t>
            </a:r>
          </a:p>
          <a:p>
            <a:endParaRPr lang="en-US" dirty="0"/>
          </a:p>
        </p:txBody>
      </p:sp>
      <p:sp>
        <p:nvSpPr>
          <p:cNvPr id="4" name="Slide Number Placeholder 3"/>
          <p:cNvSpPr>
            <a:spLocks noGrp="1"/>
          </p:cNvSpPr>
          <p:nvPr>
            <p:ph type="sldNum" sz="quarter" idx="5"/>
          </p:nvPr>
        </p:nvSpPr>
        <p:spPr/>
        <p:txBody>
          <a:bodyPr/>
          <a:lstStyle/>
          <a:p>
            <a:fld id="{163C8BCB-A8D7-074E-AD53-2B9312150B6F}" type="slidenum">
              <a:rPr lang="en-US" smtClean="0"/>
              <a:t>59</a:t>
            </a:fld>
            <a:endParaRPr lang="en-US"/>
          </a:p>
        </p:txBody>
      </p:sp>
    </p:spTree>
    <p:extLst>
      <p:ext uri="{BB962C8B-B14F-4D97-AF65-F5344CB8AC3E}">
        <p14:creationId xmlns:p14="http://schemas.microsoft.com/office/powerpoint/2010/main" val="347636204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b="1" dirty="0"/>
              <a:t>Screencast Demo:</a:t>
            </a:r>
            <a:br>
              <a:rPr lang="en-US" dirty="0"/>
            </a:br>
            <a:r>
              <a:rPr lang="en-US" dirty="0"/>
              <a:t>➡ </a:t>
            </a:r>
            <a:r>
              <a:rPr lang="en-US" b="1" dirty="0"/>
              <a:t>Use Azure ML Studio to split data into training &amp; validation sets</a:t>
            </a:r>
            <a:r>
              <a:rPr lang="en-US" dirty="0"/>
              <a:t>, then visualize results in the UI.</a:t>
            </a:r>
          </a:p>
        </p:txBody>
      </p:sp>
      <p:sp>
        <p:nvSpPr>
          <p:cNvPr id="4" name="Slide Number Placeholder 3"/>
          <p:cNvSpPr>
            <a:spLocks noGrp="1"/>
          </p:cNvSpPr>
          <p:nvPr>
            <p:ph type="sldNum" sz="quarter" idx="5"/>
          </p:nvPr>
        </p:nvSpPr>
        <p:spPr/>
        <p:txBody>
          <a:bodyPr/>
          <a:lstStyle/>
          <a:p>
            <a:fld id="{163C8BCB-A8D7-074E-AD53-2B9312150B6F}" type="slidenum">
              <a:rPr lang="en-US" smtClean="0"/>
              <a:t>60</a:t>
            </a:fld>
            <a:endParaRPr lang="en-US"/>
          </a:p>
        </p:txBody>
      </p:sp>
    </p:spTree>
    <p:extLst>
      <p:ext uri="{BB962C8B-B14F-4D97-AF65-F5344CB8AC3E}">
        <p14:creationId xmlns:p14="http://schemas.microsoft.com/office/powerpoint/2010/main" val="99014247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t>
            </a:r>
            <a:r>
              <a:rPr lang="en-US" b="1" dirty="0"/>
              <a:t>Screencast Demo:</a:t>
            </a:r>
            <a:br>
              <a:rPr lang="en-US" dirty="0"/>
            </a:br>
            <a:r>
              <a:rPr lang="en-US" dirty="0"/>
              <a:t>➡ </a:t>
            </a:r>
            <a:r>
              <a:rPr lang="en-US" b="1" dirty="0"/>
              <a:t>Run an </a:t>
            </a:r>
            <a:r>
              <a:rPr lang="en-US" b="1" dirty="0" err="1"/>
              <a:t>AutoML</a:t>
            </a:r>
            <a:r>
              <a:rPr lang="en-US" b="1" dirty="0"/>
              <a:t> experiment in Azure AI Studio</a:t>
            </a:r>
            <a:r>
              <a:rPr lang="en-US" dirty="0"/>
              <a:t> to compare models &amp; deploy the best one.</a:t>
            </a:r>
          </a:p>
          <a:p>
            <a:endParaRPr lang="en-US" dirty="0"/>
          </a:p>
        </p:txBody>
      </p:sp>
      <p:sp>
        <p:nvSpPr>
          <p:cNvPr id="4" name="Slide Number Placeholder 3"/>
          <p:cNvSpPr>
            <a:spLocks noGrp="1"/>
          </p:cNvSpPr>
          <p:nvPr>
            <p:ph type="sldNum" sz="quarter" idx="5"/>
          </p:nvPr>
        </p:nvSpPr>
        <p:spPr/>
        <p:txBody>
          <a:bodyPr/>
          <a:lstStyle/>
          <a:p>
            <a:fld id="{163C8BCB-A8D7-074E-AD53-2B9312150B6F}" type="slidenum">
              <a:rPr lang="en-US" smtClean="0"/>
              <a:t>61</a:t>
            </a:fld>
            <a:endParaRPr lang="en-US"/>
          </a:p>
        </p:txBody>
      </p:sp>
    </p:spTree>
    <p:extLst>
      <p:ext uri="{BB962C8B-B14F-4D97-AF65-F5344CB8AC3E}">
        <p14:creationId xmlns:p14="http://schemas.microsoft.com/office/powerpoint/2010/main" val="248273263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b="1" dirty="0"/>
              <a:t>Screencast Demo:</a:t>
            </a:r>
            <a:br>
              <a:rPr lang="en-US" dirty="0"/>
            </a:br>
            <a:r>
              <a:rPr lang="en-US" dirty="0"/>
              <a:t>➡ </a:t>
            </a:r>
            <a:r>
              <a:rPr lang="en-US" b="1" dirty="0"/>
              <a:t>Show Databricks running a simple Python script</a:t>
            </a:r>
            <a:r>
              <a:rPr lang="en-US" dirty="0"/>
              <a:t> that analyzes &amp; preps data for ML.</a:t>
            </a:r>
          </a:p>
        </p:txBody>
      </p:sp>
      <p:sp>
        <p:nvSpPr>
          <p:cNvPr id="4" name="Slide Number Placeholder 3"/>
          <p:cNvSpPr>
            <a:spLocks noGrp="1"/>
          </p:cNvSpPr>
          <p:nvPr>
            <p:ph type="sldNum" sz="quarter" idx="5"/>
          </p:nvPr>
        </p:nvSpPr>
        <p:spPr/>
        <p:txBody>
          <a:bodyPr/>
          <a:lstStyle/>
          <a:p>
            <a:fld id="{163C8BCB-A8D7-074E-AD53-2B9312150B6F}" type="slidenum">
              <a:rPr lang="en-US" smtClean="0"/>
              <a:t>62</a:t>
            </a:fld>
            <a:endParaRPr lang="en-US"/>
          </a:p>
        </p:txBody>
      </p:sp>
    </p:spTree>
    <p:extLst>
      <p:ext uri="{BB962C8B-B14F-4D97-AF65-F5344CB8AC3E}">
        <p14:creationId xmlns:p14="http://schemas.microsoft.com/office/powerpoint/2010/main" val="17661307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t>
            </a:r>
            <a:r>
              <a:rPr lang="en-US" b="1" dirty="0"/>
              <a:t>Screencast Demo:</a:t>
            </a:r>
            <a:br>
              <a:rPr lang="en-US" dirty="0"/>
            </a:br>
            <a:r>
              <a:rPr lang="en-US" dirty="0"/>
              <a:t>➡ </a:t>
            </a:r>
            <a:r>
              <a:rPr lang="en-US" b="1" dirty="0"/>
              <a:t>Deploy a model in Azure ML Studio &amp; test predictions via REST API.</a:t>
            </a:r>
            <a:endParaRPr lang="en-US" dirty="0"/>
          </a:p>
          <a:p>
            <a:endParaRPr lang="en-US" dirty="0"/>
          </a:p>
        </p:txBody>
      </p:sp>
      <p:sp>
        <p:nvSpPr>
          <p:cNvPr id="4" name="Slide Number Placeholder 3"/>
          <p:cNvSpPr>
            <a:spLocks noGrp="1"/>
          </p:cNvSpPr>
          <p:nvPr>
            <p:ph type="sldNum" sz="quarter" idx="5"/>
          </p:nvPr>
        </p:nvSpPr>
        <p:spPr/>
        <p:txBody>
          <a:bodyPr/>
          <a:lstStyle/>
          <a:p>
            <a:fld id="{163C8BCB-A8D7-074E-AD53-2B9312150B6F}" type="slidenum">
              <a:rPr lang="en-US" smtClean="0"/>
              <a:t>63</a:t>
            </a:fld>
            <a:endParaRPr lang="en-US"/>
          </a:p>
        </p:txBody>
      </p:sp>
    </p:spTree>
    <p:extLst>
      <p:ext uri="{BB962C8B-B14F-4D97-AF65-F5344CB8AC3E}">
        <p14:creationId xmlns:p14="http://schemas.microsoft.com/office/powerpoint/2010/main" val="24611741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b="1" dirty="0"/>
              <a:t>Screencast Demo:</a:t>
            </a:r>
            <a:br>
              <a:rPr lang="en-US" dirty="0"/>
            </a:br>
            <a:r>
              <a:rPr lang="en-US" dirty="0"/>
              <a:t>➡ </a:t>
            </a:r>
            <a:r>
              <a:rPr lang="en-US" b="1" dirty="0"/>
              <a:t>Show ML model deployed as an endpoint</a:t>
            </a:r>
            <a:r>
              <a:rPr lang="en-US" dirty="0"/>
              <a:t> &amp; tested via an app integration.</a:t>
            </a:r>
          </a:p>
        </p:txBody>
      </p:sp>
      <p:sp>
        <p:nvSpPr>
          <p:cNvPr id="4" name="Slide Number Placeholder 3"/>
          <p:cNvSpPr>
            <a:spLocks noGrp="1"/>
          </p:cNvSpPr>
          <p:nvPr>
            <p:ph type="sldNum" sz="quarter" idx="5"/>
          </p:nvPr>
        </p:nvSpPr>
        <p:spPr/>
        <p:txBody>
          <a:bodyPr/>
          <a:lstStyle/>
          <a:p>
            <a:fld id="{163C8BCB-A8D7-074E-AD53-2B9312150B6F}" type="slidenum">
              <a:rPr lang="en-US" smtClean="0"/>
              <a:t>64</a:t>
            </a:fld>
            <a:endParaRPr lang="en-US"/>
          </a:p>
        </p:txBody>
      </p:sp>
    </p:spTree>
    <p:extLst>
      <p:ext uri="{BB962C8B-B14F-4D97-AF65-F5344CB8AC3E}">
        <p14:creationId xmlns:p14="http://schemas.microsoft.com/office/powerpoint/2010/main" val="15077551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t>
            </a:r>
            <a:r>
              <a:rPr lang="en-US" b="1" dirty="0"/>
              <a:t>Screencast Demo:</a:t>
            </a:r>
            <a:br>
              <a:rPr lang="en-US" dirty="0"/>
            </a:br>
            <a:r>
              <a:rPr lang="en-US" dirty="0"/>
              <a:t>➡ </a:t>
            </a:r>
            <a:r>
              <a:rPr lang="en-US" b="1" dirty="0"/>
              <a:t>Use Azure AI Vision to classify images</a:t>
            </a:r>
            <a:r>
              <a:rPr lang="en-US" dirty="0"/>
              <a:t> into categories (e.g., upload animal photos and let AI assign labels).</a:t>
            </a:r>
          </a:p>
          <a:p>
            <a:endParaRPr lang="en-US" dirty="0"/>
          </a:p>
        </p:txBody>
      </p:sp>
      <p:sp>
        <p:nvSpPr>
          <p:cNvPr id="4" name="Slide Number Placeholder 3"/>
          <p:cNvSpPr>
            <a:spLocks noGrp="1"/>
          </p:cNvSpPr>
          <p:nvPr>
            <p:ph type="sldNum" sz="quarter" idx="5"/>
          </p:nvPr>
        </p:nvSpPr>
        <p:spPr/>
        <p:txBody>
          <a:bodyPr/>
          <a:lstStyle/>
          <a:p>
            <a:fld id="{163C8BCB-A8D7-074E-AD53-2B9312150B6F}" type="slidenum">
              <a:rPr lang="en-US" smtClean="0"/>
              <a:t>65</a:t>
            </a:fld>
            <a:endParaRPr lang="en-US"/>
          </a:p>
        </p:txBody>
      </p:sp>
    </p:spTree>
    <p:extLst>
      <p:ext uri="{BB962C8B-B14F-4D97-AF65-F5344CB8AC3E}">
        <p14:creationId xmlns:p14="http://schemas.microsoft.com/office/powerpoint/2010/main" val="105198571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b="1" dirty="0"/>
              <a:t>Screencast Demo:</a:t>
            </a:r>
            <a:br>
              <a:rPr lang="en-US" dirty="0"/>
            </a:br>
            <a:r>
              <a:rPr lang="en-US" dirty="0"/>
              <a:t>➡ </a:t>
            </a:r>
            <a:r>
              <a:rPr lang="en-US" b="1" dirty="0"/>
              <a:t>Use Azure AI Vision’s object detection</a:t>
            </a:r>
            <a:r>
              <a:rPr lang="en-US" dirty="0"/>
              <a:t> to detect and count items in an image (e.g., counting apples in a fruit stand photo).</a:t>
            </a:r>
          </a:p>
        </p:txBody>
      </p:sp>
      <p:sp>
        <p:nvSpPr>
          <p:cNvPr id="4" name="Slide Number Placeholder 3"/>
          <p:cNvSpPr>
            <a:spLocks noGrp="1"/>
          </p:cNvSpPr>
          <p:nvPr>
            <p:ph type="sldNum" sz="quarter" idx="5"/>
          </p:nvPr>
        </p:nvSpPr>
        <p:spPr/>
        <p:txBody>
          <a:bodyPr/>
          <a:lstStyle/>
          <a:p>
            <a:fld id="{163C8BCB-A8D7-074E-AD53-2B9312150B6F}" type="slidenum">
              <a:rPr lang="en-US" smtClean="0"/>
              <a:t>66</a:t>
            </a:fld>
            <a:endParaRPr lang="en-US"/>
          </a:p>
        </p:txBody>
      </p:sp>
    </p:spTree>
    <p:extLst>
      <p:ext uri="{BB962C8B-B14F-4D97-AF65-F5344CB8AC3E}">
        <p14:creationId xmlns:p14="http://schemas.microsoft.com/office/powerpoint/2010/main" val="217069624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b="1" dirty="0"/>
              <a:t>Screencast Demo:</a:t>
            </a:r>
            <a:br>
              <a:rPr lang="en-US" dirty="0"/>
            </a:br>
            <a:r>
              <a:rPr lang="en-US" dirty="0"/>
              <a:t>➡ </a:t>
            </a:r>
            <a:r>
              <a:rPr lang="en-US" b="1" dirty="0"/>
              <a:t>Use Azure AI Vision OCR</a:t>
            </a:r>
            <a:r>
              <a:rPr lang="en-US" dirty="0"/>
              <a:t> to extract text from a scanned receipt.</a:t>
            </a:r>
          </a:p>
        </p:txBody>
      </p:sp>
      <p:sp>
        <p:nvSpPr>
          <p:cNvPr id="4" name="Slide Number Placeholder 3"/>
          <p:cNvSpPr>
            <a:spLocks noGrp="1"/>
          </p:cNvSpPr>
          <p:nvPr>
            <p:ph type="sldNum" sz="quarter" idx="5"/>
          </p:nvPr>
        </p:nvSpPr>
        <p:spPr/>
        <p:txBody>
          <a:bodyPr/>
          <a:lstStyle/>
          <a:p>
            <a:fld id="{163C8BCB-A8D7-074E-AD53-2B9312150B6F}" type="slidenum">
              <a:rPr lang="en-US" smtClean="0"/>
              <a:t>67</a:t>
            </a:fld>
            <a:endParaRPr lang="en-US"/>
          </a:p>
        </p:txBody>
      </p:sp>
    </p:spTree>
    <p:extLst>
      <p:ext uri="{BB962C8B-B14F-4D97-AF65-F5344CB8AC3E}">
        <p14:creationId xmlns:p14="http://schemas.microsoft.com/office/powerpoint/2010/main" val="294201409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b="1" dirty="0"/>
              <a:t>Screencast Demo:</a:t>
            </a:r>
            <a:br>
              <a:rPr lang="en-US" dirty="0"/>
            </a:br>
            <a:r>
              <a:rPr lang="en-US" dirty="0"/>
              <a:t>➡ </a:t>
            </a:r>
            <a:r>
              <a:rPr lang="en-US" b="1" dirty="0"/>
              <a:t>Use Azure AI Face to detect faces &amp; estimate emotions</a:t>
            </a:r>
            <a:r>
              <a:rPr lang="en-US" dirty="0"/>
              <a:t> from an uploaded image.</a:t>
            </a:r>
          </a:p>
        </p:txBody>
      </p:sp>
      <p:sp>
        <p:nvSpPr>
          <p:cNvPr id="4" name="Slide Number Placeholder 3"/>
          <p:cNvSpPr>
            <a:spLocks noGrp="1"/>
          </p:cNvSpPr>
          <p:nvPr>
            <p:ph type="sldNum" sz="quarter" idx="5"/>
          </p:nvPr>
        </p:nvSpPr>
        <p:spPr/>
        <p:txBody>
          <a:bodyPr/>
          <a:lstStyle/>
          <a:p>
            <a:fld id="{163C8BCB-A8D7-074E-AD53-2B9312150B6F}" type="slidenum">
              <a:rPr lang="en-US" smtClean="0"/>
              <a:t>68</a:t>
            </a:fld>
            <a:endParaRPr lang="en-US"/>
          </a:p>
        </p:txBody>
      </p:sp>
    </p:spTree>
    <p:extLst>
      <p:ext uri="{BB962C8B-B14F-4D97-AF65-F5344CB8AC3E}">
        <p14:creationId xmlns:p14="http://schemas.microsoft.com/office/powerpoint/2010/main" val="42705487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credit: Tim + Claude AI</a:t>
            </a:r>
          </a:p>
        </p:txBody>
      </p:sp>
      <p:sp>
        <p:nvSpPr>
          <p:cNvPr id="4" name="Slide Number Placeholder 3"/>
          <p:cNvSpPr>
            <a:spLocks noGrp="1"/>
          </p:cNvSpPr>
          <p:nvPr>
            <p:ph type="sldNum" sz="quarter" idx="5"/>
          </p:nvPr>
        </p:nvSpPr>
        <p:spPr/>
        <p:txBody>
          <a:bodyPr/>
          <a:lstStyle/>
          <a:p>
            <a:fld id="{9B12E8BE-4BBE-8A43-8656-E20BBFF5E8C9}" type="slidenum">
              <a:rPr lang="en-US" smtClean="0"/>
              <a:t>22</a:t>
            </a:fld>
            <a:endParaRPr lang="en-US"/>
          </a:p>
        </p:txBody>
      </p:sp>
    </p:spTree>
    <p:extLst>
      <p:ext uri="{BB962C8B-B14F-4D97-AF65-F5344CB8AC3E}">
        <p14:creationId xmlns:p14="http://schemas.microsoft.com/office/powerpoint/2010/main" val="128789791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b="1" dirty="0"/>
              <a:t>Screencast Demo:</a:t>
            </a:r>
            <a:br>
              <a:rPr lang="en-US" dirty="0"/>
            </a:br>
            <a:r>
              <a:rPr lang="en-US" dirty="0"/>
              <a:t>➡ </a:t>
            </a:r>
            <a:r>
              <a:rPr lang="en-US" b="1" dirty="0"/>
              <a:t>Use Azure AI Vision’s Analyze Image API</a:t>
            </a:r>
            <a:r>
              <a:rPr lang="en-US" dirty="0"/>
              <a:t> to describe an uploaded photo.</a:t>
            </a:r>
          </a:p>
        </p:txBody>
      </p:sp>
      <p:sp>
        <p:nvSpPr>
          <p:cNvPr id="4" name="Slide Number Placeholder 3"/>
          <p:cNvSpPr>
            <a:spLocks noGrp="1"/>
          </p:cNvSpPr>
          <p:nvPr>
            <p:ph type="sldNum" sz="quarter" idx="5"/>
          </p:nvPr>
        </p:nvSpPr>
        <p:spPr/>
        <p:txBody>
          <a:bodyPr/>
          <a:lstStyle/>
          <a:p>
            <a:fld id="{163C8BCB-A8D7-074E-AD53-2B9312150B6F}" type="slidenum">
              <a:rPr lang="en-US" smtClean="0"/>
              <a:t>69</a:t>
            </a:fld>
            <a:endParaRPr lang="en-US"/>
          </a:p>
        </p:txBody>
      </p:sp>
    </p:spTree>
    <p:extLst>
      <p:ext uri="{BB962C8B-B14F-4D97-AF65-F5344CB8AC3E}">
        <p14:creationId xmlns:p14="http://schemas.microsoft.com/office/powerpoint/2010/main" val="187792252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b="1" dirty="0"/>
              <a:t>Screencast Demo:</a:t>
            </a:r>
            <a:br>
              <a:rPr lang="en-US" dirty="0"/>
            </a:br>
            <a:r>
              <a:rPr lang="en-US" dirty="0"/>
              <a:t>➡ </a:t>
            </a:r>
            <a:r>
              <a:rPr lang="en-US" b="1" dirty="0"/>
              <a:t>Use Azure AI Face to detect &amp; analyze facial attributes</a:t>
            </a:r>
            <a:r>
              <a:rPr lang="en-US" dirty="0"/>
              <a:t> in a sample photo.</a:t>
            </a:r>
          </a:p>
        </p:txBody>
      </p:sp>
      <p:sp>
        <p:nvSpPr>
          <p:cNvPr id="4" name="Slide Number Placeholder 3"/>
          <p:cNvSpPr>
            <a:spLocks noGrp="1"/>
          </p:cNvSpPr>
          <p:nvPr>
            <p:ph type="sldNum" sz="quarter" idx="5"/>
          </p:nvPr>
        </p:nvSpPr>
        <p:spPr/>
        <p:txBody>
          <a:bodyPr/>
          <a:lstStyle/>
          <a:p>
            <a:fld id="{163C8BCB-A8D7-074E-AD53-2B9312150B6F}" type="slidenum">
              <a:rPr lang="en-US" smtClean="0"/>
              <a:t>70</a:t>
            </a:fld>
            <a:endParaRPr lang="en-US"/>
          </a:p>
        </p:txBody>
      </p:sp>
    </p:spTree>
    <p:extLst>
      <p:ext uri="{BB962C8B-B14F-4D97-AF65-F5344CB8AC3E}">
        <p14:creationId xmlns:p14="http://schemas.microsoft.com/office/powerpoint/2010/main" val="113616783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t>
            </a:r>
            <a:r>
              <a:rPr lang="en-US" b="1" dirty="0"/>
              <a:t>Screencast Demo:</a:t>
            </a:r>
            <a:br>
              <a:rPr lang="en-US" dirty="0"/>
            </a:br>
            <a:r>
              <a:rPr lang="en-US" dirty="0"/>
              <a:t>➡ </a:t>
            </a:r>
            <a:r>
              <a:rPr lang="en-US" b="1" dirty="0"/>
              <a:t>Use Azure AI Language’s Key Phrase Extraction API</a:t>
            </a:r>
            <a:r>
              <a:rPr lang="en-US" dirty="0"/>
              <a:t> to analyze customer reviews and see what words appear most frequently.</a:t>
            </a:r>
          </a:p>
          <a:p>
            <a:endParaRPr lang="en-US" dirty="0"/>
          </a:p>
        </p:txBody>
      </p:sp>
      <p:sp>
        <p:nvSpPr>
          <p:cNvPr id="4" name="Slide Number Placeholder 3"/>
          <p:cNvSpPr>
            <a:spLocks noGrp="1"/>
          </p:cNvSpPr>
          <p:nvPr>
            <p:ph type="sldNum" sz="quarter" idx="5"/>
          </p:nvPr>
        </p:nvSpPr>
        <p:spPr/>
        <p:txBody>
          <a:bodyPr/>
          <a:lstStyle/>
          <a:p>
            <a:fld id="{163C8BCB-A8D7-074E-AD53-2B9312150B6F}" type="slidenum">
              <a:rPr lang="en-US" smtClean="0"/>
              <a:t>72</a:t>
            </a:fld>
            <a:endParaRPr lang="en-US"/>
          </a:p>
        </p:txBody>
      </p:sp>
    </p:spTree>
    <p:extLst>
      <p:ext uri="{BB962C8B-B14F-4D97-AF65-F5344CB8AC3E}">
        <p14:creationId xmlns:p14="http://schemas.microsoft.com/office/powerpoint/2010/main" val="387289888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b="1" dirty="0"/>
              <a:t>Screencast Demo:</a:t>
            </a:r>
            <a:br>
              <a:rPr lang="en-US" dirty="0"/>
            </a:br>
            <a:r>
              <a:rPr lang="en-US" dirty="0"/>
              <a:t>➡ </a:t>
            </a:r>
            <a:r>
              <a:rPr lang="en-US" b="1" dirty="0"/>
              <a:t>Use Azure AI Language’s Entity Recognition API</a:t>
            </a:r>
            <a:r>
              <a:rPr lang="en-US" dirty="0"/>
              <a:t> to process a news article and identify all locations, names, and organizations.</a:t>
            </a:r>
          </a:p>
        </p:txBody>
      </p:sp>
      <p:sp>
        <p:nvSpPr>
          <p:cNvPr id="4" name="Slide Number Placeholder 3"/>
          <p:cNvSpPr>
            <a:spLocks noGrp="1"/>
          </p:cNvSpPr>
          <p:nvPr>
            <p:ph type="sldNum" sz="quarter" idx="5"/>
          </p:nvPr>
        </p:nvSpPr>
        <p:spPr/>
        <p:txBody>
          <a:bodyPr/>
          <a:lstStyle/>
          <a:p>
            <a:fld id="{163C8BCB-A8D7-074E-AD53-2B9312150B6F}" type="slidenum">
              <a:rPr lang="en-US" smtClean="0"/>
              <a:t>73</a:t>
            </a:fld>
            <a:endParaRPr lang="en-US"/>
          </a:p>
        </p:txBody>
      </p:sp>
    </p:spTree>
    <p:extLst>
      <p:ext uri="{BB962C8B-B14F-4D97-AF65-F5344CB8AC3E}">
        <p14:creationId xmlns:p14="http://schemas.microsoft.com/office/powerpoint/2010/main" val="226632541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b="1" dirty="0"/>
              <a:t>Screencast Demo:</a:t>
            </a:r>
            <a:br>
              <a:rPr lang="en-US" dirty="0"/>
            </a:br>
            <a:r>
              <a:rPr lang="en-US" dirty="0"/>
              <a:t>➡ </a:t>
            </a:r>
            <a:r>
              <a:rPr lang="en-US" b="1" dirty="0"/>
              <a:t>Use Azure AI Language Sentiment Analysis</a:t>
            </a:r>
            <a:r>
              <a:rPr lang="en-US" dirty="0"/>
              <a:t> to process tweets about a company and visualize the sentiment score (positive/neutral/negative).</a:t>
            </a:r>
          </a:p>
        </p:txBody>
      </p:sp>
      <p:sp>
        <p:nvSpPr>
          <p:cNvPr id="4" name="Slide Number Placeholder 3"/>
          <p:cNvSpPr>
            <a:spLocks noGrp="1"/>
          </p:cNvSpPr>
          <p:nvPr>
            <p:ph type="sldNum" sz="quarter" idx="5"/>
          </p:nvPr>
        </p:nvSpPr>
        <p:spPr/>
        <p:txBody>
          <a:bodyPr/>
          <a:lstStyle/>
          <a:p>
            <a:fld id="{163C8BCB-A8D7-074E-AD53-2B9312150B6F}" type="slidenum">
              <a:rPr lang="en-US" smtClean="0"/>
              <a:t>74</a:t>
            </a:fld>
            <a:endParaRPr lang="en-US"/>
          </a:p>
        </p:txBody>
      </p:sp>
    </p:spTree>
    <p:extLst>
      <p:ext uri="{BB962C8B-B14F-4D97-AF65-F5344CB8AC3E}">
        <p14:creationId xmlns:p14="http://schemas.microsoft.com/office/powerpoint/2010/main" val="260942251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t>
            </a:r>
            <a:r>
              <a:rPr lang="en-US" b="1" dirty="0"/>
              <a:t>Screencast Demo:</a:t>
            </a:r>
            <a:br>
              <a:rPr lang="en-US" dirty="0"/>
            </a:br>
            <a:r>
              <a:rPr lang="en-US" dirty="0"/>
              <a:t>➡ </a:t>
            </a:r>
            <a:r>
              <a:rPr lang="en-US" b="1" dirty="0"/>
              <a:t>Use Azure OpenAI’s GPT model</a:t>
            </a:r>
            <a:r>
              <a:rPr lang="en-US" dirty="0"/>
              <a:t> to generate a response to a customer’s question in a chatbot setting.</a:t>
            </a:r>
          </a:p>
          <a:p>
            <a:endParaRPr lang="en-US" dirty="0"/>
          </a:p>
        </p:txBody>
      </p:sp>
      <p:sp>
        <p:nvSpPr>
          <p:cNvPr id="4" name="Slide Number Placeholder 3"/>
          <p:cNvSpPr>
            <a:spLocks noGrp="1"/>
          </p:cNvSpPr>
          <p:nvPr>
            <p:ph type="sldNum" sz="quarter" idx="5"/>
          </p:nvPr>
        </p:nvSpPr>
        <p:spPr/>
        <p:txBody>
          <a:bodyPr/>
          <a:lstStyle/>
          <a:p>
            <a:fld id="{163C8BCB-A8D7-074E-AD53-2B9312150B6F}" type="slidenum">
              <a:rPr lang="en-US" smtClean="0"/>
              <a:t>75</a:t>
            </a:fld>
            <a:endParaRPr lang="en-US"/>
          </a:p>
        </p:txBody>
      </p:sp>
    </p:spTree>
    <p:extLst>
      <p:ext uri="{BB962C8B-B14F-4D97-AF65-F5344CB8AC3E}">
        <p14:creationId xmlns:p14="http://schemas.microsoft.com/office/powerpoint/2010/main" val="286016595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b="1" dirty="0"/>
              <a:t>Screencast Demo:</a:t>
            </a:r>
            <a:br>
              <a:rPr lang="en-US" dirty="0"/>
            </a:br>
            <a:r>
              <a:rPr lang="en-US" dirty="0"/>
              <a:t>➡ </a:t>
            </a:r>
            <a:r>
              <a:rPr lang="en-US" b="1" dirty="0"/>
              <a:t>Use Azure AI Speech-to-Text</a:t>
            </a:r>
            <a:r>
              <a:rPr lang="en-US" dirty="0"/>
              <a:t> to transcribe a recorded customer service call in real time.</a:t>
            </a:r>
          </a:p>
        </p:txBody>
      </p:sp>
      <p:sp>
        <p:nvSpPr>
          <p:cNvPr id="4" name="Slide Number Placeholder 3"/>
          <p:cNvSpPr>
            <a:spLocks noGrp="1"/>
          </p:cNvSpPr>
          <p:nvPr>
            <p:ph type="sldNum" sz="quarter" idx="5"/>
          </p:nvPr>
        </p:nvSpPr>
        <p:spPr/>
        <p:txBody>
          <a:bodyPr/>
          <a:lstStyle/>
          <a:p>
            <a:fld id="{163C8BCB-A8D7-074E-AD53-2B9312150B6F}" type="slidenum">
              <a:rPr lang="en-US" smtClean="0"/>
              <a:t>76</a:t>
            </a:fld>
            <a:endParaRPr lang="en-US"/>
          </a:p>
        </p:txBody>
      </p:sp>
    </p:spTree>
    <p:extLst>
      <p:ext uri="{BB962C8B-B14F-4D97-AF65-F5344CB8AC3E}">
        <p14:creationId xmlns:p14="http://schemas.microsoft.com/office/powerpoint/2010/main" val="324303244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b="1" dirty="0"/>
              <a:t>Screencast Demo:</a:t>
            </a:r>
            <a:br>
              <a:rPr lang="en-US" dirty="0"/>
            </a:br>
            <a:r>
              <a:rPr lang="en-US" dirty="0"/>
              <a:t>➡ </a:t>
            </a:r>
            <a:r>
              <a:rPr lang="en-US" b="1" dirty="0"/>
              <a:t>Use Azure AI Translator</a:t>
            </a:r>
            <a:r>
              <a:rPr lang="en-US" dirty="0"/>
              <a:t> to instantly convert a customer email from Spanish to English.</a:t>
            </a:r>
          </a:p>
        </p:txBody>
      </p:sp>
      <p:sp>
        <p:nvSpPr>
          <p:cNvPr id="4" name="Slide Number Placeholder 3"/>
          <p:cNvSpPr>
            <a:spLocks noGrp="1"/>
          </p:cNvSpPr>
          <p:nvPr>
            <p:ph type="sldNum" sz="quarter" idx="5"/>
          </p:nvPr>
        </p:nvSpPr>
        <p:spPr/>
        <p:txBody>
          <a:bodyPr/>
          <a:lstStyle/>
          <a:p>
            <a:fld id="{163C8BCB-A8D7-074E-AD53-2B9312150B6F}" type="slidenum">
              <a:rPr lang="en-US" smtClean="0"/>
              <a:t>77</a:t>
            </a:fld>
            <a:endParaRPr lang="en-US"/>
          </a:p>
        </p:txBody>
      </p:sp>
    </p:spTree>
    <p:extLst>
      <p:ext uri="{BB962C8B-B14F-4D97-AF65-F5344CB8AC3E}">
        <p14:creationId xmlns:p14="http://schemas.microsoft.com/office/powerpoint/2010/main" val="291265745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b="1" dirty="0"/>
              <a:t>Screencast Demo:</a:t>
            </a:r>
            <a:br>
              <a:rPr lang="en-US" dirty="0"/>
            </a:br>
            <a:r>
              <a:rPr lang="en-US" dirty="0"/>
              <a:t>➡ </a:t>
            </a:r>
            <a:r>
              <a:rPr lang="en-US" b="1" dirty="0"/>
              <a:t>Show Azure AI Language Studio UI</a:t>
            </a:r>
            <a:r>
              <a:rPr lang="en-US" dirty="0"/>
              <a:t> and explore the different NLP models available.</a:t>
            </a:r>
          </a:p>
        </p:txBody>
      </p:sp>
      <p:sp>
        <p:nvSpPr>
          <p:cNvPr id="4" name="Slide Number Placeholder 3"/>
          <p:cNvSpPr>
            <a:spLocks noGrp="1"/>
          </p:cNvSpPr>
          <p:nvPr>
            <p:ph type="sldNum" sz="quarter" idx="5"/>
          </p:nvPr>
        </p:nvSpPr>
        <p:spPr/>
        <p:txBody>
          <a:bodyPr/>
          <a:lstStyle/>
          <a:p>
            <a:fld id="{163C8BCB-A8D7-074E-AD53-2B9312150B6F}" type="slidenum">
              <a:rPr lang="en-US" smtClean="0"/>
              <a:t>78</a:t>
            </a:fld>
            <a:endParaRPr lang="en-US"/>
          </a:p>
        </p:txBody>
      </p:sp>
    </p:spTree>
    <p:extLst>
      <p:ext uri="{BB962C8B-B14F-4D97-AF65-F5344CB8AC3E}">
        <p14:creationId xmlns:p14="http://schemas.microsoft.com/office/powerpoint/2010/main" val="130413429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b="1" dirty="0"/>
              <a:t>Screencast Demo:</a:t>
            </a:r>
            <a:br>
              <a:rPr lang="en-US" dirty="0"/>
            </a:br>
            <a:r>
              <a:rPr lang="en-US" dirty="0"/>
              <a:t>➡ </a:t>
            </a:r>
            <a:r>
              <a:rPr lang="en-US" b="1" dirty="0"/>
              <a:t>Show Azure AI Speech synthesizing natural-sounding text into voice using different accents.</a:t>
            </a:r>
            <a:endParaRPr lang="en-US" dirty="0"/>
          </a:p>
        </p:txBody>
      </p:sp>
      <p:sp>
        <p:nvSpPr>
          <p:cNvPr id="4" name="Slide Number Placeholder 3"/>
          <p:cNvSpPr>
            <a:spLocks noGrp="1"/>
          </p:cNvSpPr>
          <p:nvPr>
            <p:ph type="sldNum" sz="quarter" idx="5"/>
          </p:nvPr>
        </p:nvSpPr>
        <p:spPr/>
        <p:txBody>
          <a:bodyPr/>
          <a:lstStyle/>
          <a:p>
            <a:fld id="{163C8BCB-A8D7-074E-AD53-2B9312150B6F}" type="slidenum">
              <a:rPr lang="en-US" smtClean="0"/>
              <a:t>79</a:t>
            </a:fld>
            <a:endParaRPr lang="en-US"/>
          </a:p>
        </p:txBody>
      </p:sp>
    </p:spTree>
    <p:extLst>
      <p:ext uri="{BB962C8B-B14F-4D97-AF65-F5344CB8AC3E}">
        <p14:creationId xmlns:p14="http://schemas.microsoft.com/office/powerpoint/2010/main" val="15848349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Illustration credit: Tim</a:t>
            </a:r>
          </a:p>
        </p:txBody>
      </p:sp>
      <p:sp>
        <p:nvSpPr>
          <p:cNvPr id="4" name="Slide Number Placeholder 3"/>
          <p:cNvSpPr>
            <a:spLocks noGrp="1"/>
          </p:cNvSpPr>
          <p:nvPr>
            <p:ph type="sldNum" sz="quarter" idx="5"/>
          </p:nvPr>
        </p:nvSpPr>
        <p:spPr/>
        <p:txBody>
          <a:bodyPr/>
          <a:lstStyle/>
          <a:p>
            <a:fld id="{9B12E8BE-4BBE-8A43-8656-E20BBFF5E8C9}" type="slidenum">
              <a:rPr lang="en-US" smtClean="0"/>
              <a:t>27</a:t>
            </a:fld>
            <a:endParaRPr lang="en-US"/>
          </a:p>
        </p:txBody>
      </p:sp>
    </p:spTree>
    <p:extLst>
      <p:ext uri="{BB962C8B-B14F-4D97-AF65-F5344CB8AC3E}">
        <p14:creationId xmlns:p14="http://schemas.microsoft.com/office/powerpoint/2010/main" val="281876138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b="1" dirty="0"/>
              <a:t>Screencast Demo:</a:t>
            </a:r>
            <a:br>
              <a:rPr lang="en-US" dirty="0"/>
            </a:br>
            <a:r>
              <a:rPr lang="en-US" dirty="0"/>
              <a:t>➡ </a:t>
            </a:r>
            <a:r>
              <a:rPr lang="en-US" b="1" dirty="0"/>
              <a:t>Use Azure Speech-to-Text to transcribe a short medical consultation.</a:t>
            </a:r>
            <a:endParaRPr lang="en-US" dirty="0"/>
          </a:p>
        </p:txBody>
      </p:sp>
      <p:sp>
        <p:nvSpPr>
          <p:cNvPr id="4" name="Slide Number Placeholder 3"/>
          <p:cNvSpPr>
            <a:spLocks noGrp="1"/>
          </p:cNvSpPr>
          <p:nvPr>
            <p:ph type="sldNum" sz="quarter" idx="5"/>
          </p:nvPr>
        </p:nvSpPr>
        <p:spPr/>
        <p:txBody>
          <a:bodyPr/>
          <a:lstStyle/>
          <a:p>
            <a:fld id="{163C8BCB-A8D7-074E-AD53-2B9312150B6F}" type="slidenum">
              <a:rPr lang="en-US" smtClean="0"/>
              <a:t>80</a:t>
            </a:fld>
            <a:endParaRPr lang="en-US"/>
          </a:p>
        </p:txBody>
      </p:sp>
    </p:spTree>
    <p:extLst>
      <p:ext uri="{BB962C8B-B14F-4D97-AF65-F5344CB8AC3E}">
        <p14:creationId xmlns:p14="http://schemas.microsoft.com/office/powerpoint/2010/main" val="420097675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b="1" dirty="0"/>
              <a:t>Screencast Demo:</a:t>
            </a:r>
            <a:br>
              <a:rPr lang="en-US" dirty="0"/>
            </a:br>
            <a:r>
              <a:rPr lang="en-US" dirty="0"/>
              <a:t>➡ </a:t>
            </a:r>
            <a:r>
              <a:rPr lang="en-US" b="1" dirty="0"/>
              <a:t>Use Azure OpenAI GPT-4 to generate a marketing product description</a:t>
            </a:r>
            <a:r>
              <a:rPr lang="en-US" dirty="0"/>
              <a:t> based on a short prompt.</a:t>
            </a:r>
          </a:p>
        </p:txBody>
      </p:sp>
      <p:sp>
        <p:nvSpPr>
          <p:cNvPr id="4" name="Slide Number Placeholder 3"/>
          <p:cNvSpPr>
            <a:spLocks noGrp="1"/>
          </p:cNvSpPr>
          <p:nvPr>
            <p:ph type="sldNum" sz="quarter" idx="5"/>
          </p:nvPr>
        </p:nvSpPr>
        <p:spPr/>
        <p:txBody>
          <a:bodyPr/>
          <a:lstStyle/>
          <a:p>
            <a:fld id="{163C8BCB-A8D7-074E-AD53-2B9312150B6F}" type="slidenum">
              <a:rPr lang="en-US" smtClean="0"/>
              <a:t>81</a:t>
            </a:fld>
            <a:endParaRPr lang="en-US"/>
          </a:p>
        </p:txBody>
      </p:sp>
    </p:spTree>
    <p:extLst>
      <p:ext uri="{BB962C8B-B14F-4D97-AF65-F5344CB8AC3E}">
        <p14:creationId xmlns:p14="http://schemas.microsoft.com/office/powerpoint/2010/main" val="82257890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b="1" dirty="0"/>
              <a:t>Screencast Demo:</a:t>
            </a:r>
            <a:br>
              <a:rPr lang="en-US" dirty="0"/>
            </a:br>
            <a:r>
              <a:rPr lang="en-US" dirty="0"/>
              <a:t>➡ </a:t>
            </a:r>
            <a:r>
              <a:rPr lang="en-US" b="1" dirty="0"/>
              <a:t>Use Azure OpenAI Codex to generate a Python function from a natural language prompt.</a:t>
            </a:r>
            <a:endParaRPr lang="en-US" dirty="0"/>
          </a:p>
        </p:txBody>
      </p:sp>
      <p:sp>
        <p:nvSpPr>
          <p:cNvPr id="4" name="Slide Number Placeholder 3"/>
          <p:cNvSpPr>
            <a:spLocks noGrp="1"/>
          </p:cNvSpPr>
          <p:nvPr>
            <p:ph type="sldNum" sz="quarter" idx="5"/>
          </p:nvPr>
        </p:nvSpPr>
        <p:spPr/>
        <p:txBody>
          <a:bodyPr/>
          <a:lstStyle/>
          <a:p>
            <a:fld id="{163C8BCB-A8D7-074E-AD53-2B9312150B6F}" type="slidenum">
              <a:rPr lang="en-US" smtClean="0"/>
              <a:t>83</a:t>
            </a:fld>
            <a:endParaRPr lang="en-US"/>
          </a:p>
        </p:txBody>
      </p:sp>
    </p:spTree>
    <p:extLst>
      <p:ext uri="{BB962C8B-B14F-4D97-AF65-F5344CB8AC3E}">
        <p14:creationId xmlns:p14="http://schemas.microsoft.com/office/powerpoint/2010/main" val="267706827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b="1" dirty="0"/>
              <a:t>Screencast Demo:</a:t>
            </a:r>
            <a:br>
              <a:rPr lang="en-US" dirty="0"/>
            </a:br>
            <a:r>
              <a:rPr lang="en-US" dirty="0"/>
              <a:t>➡ </a:t>
            </a:r>
            <a:r>
              <a:rPr lang="en-US" b="1" dirty="0"/>
              <a:t>Use Azure AI Content Safety to analyze AI-generated text/images for potential bias or policy violations.</a:t>
            </a:r>
            <a:endParaRPr lang="en-US" dirty="0"/>
          </a:p>
        </p:txBody>
      </p:sp>
      <p:sp>
        <p:nvSpPr>
          <p:cNvPr id="4" name="Slide Number Placeholder 3"/>
          <p:cNvSpPr>
            <a:spLocks noGrp="1"/>
          </p:cNvSpPr>
          <p:nvPr>
            <p:ph type="sldNum" sz="quarter" idx="5"/>
          </p:nvPr>
        </p:nvSpPr>
        <p:spPr/>
        <p:txBody>
          <a:bodyPr/>
          <a:lstStyle/>
          <a:p>
            <a:fld id="{163C8BCB-A8D7-074E-AD53-2B9312150B6F}" type="slidenum">
              <a:rPr lang="en-US" smtClean="0"/>
              <a:t>84</a:t>
            </a:fld>
            <a:endParaRPr lang="en-US"/>
          </a:p>
        </p:txBody>
      </p:sp>
    </p:spTree>
    <p:extLst>
      <p:ext uri="{BB962C8B-B14F-4D97-AF65-F5344CB8AC3E}">
        <p14:creationId xmlns:p14="http://schemas.microsoft.com/office/powerpoint/2010/main" val="224193638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t>
            </a:r>
            <a:r>
              <a:rPr lang="en-US" b="1" dirty="0"/>
              <a:t>Screencast Demo:</a:t>
            </a:r>
            <a:br>
              <a:rPr lang="en-US" dirty="0"/>
            </a:br>
            <a:r>
              <a:rPr lang="en-US" dirty="0"/>
              <a:t>➡ </a:t>
            </a:r>
            <a:r>
              <a:rPr lang="en-US" b="1" dirty="0"/>
              <a:t>Use Azure OpenAI DALL·E to generate a product marketing image based on a text prompt.</a:t>
            </a:r>
            <a:endParaRPr lang="en-US" dirty="0"/>
          </a:p>
          <a:p>
            <a:endParaRPr lang="en-US" dirty="0"/>
          </a:p>
        </p:txBody>
      </p:sp>
      <p:sp>
        <p:nvSpPr>
          <p:cNvPr id="4" name="Slide Number Placeholder 3"/>
          <p:cNvSpPr>
            <a:spLocks noGrp="1"/>
          </p:cNvSpPr>
          <p:nvPr>
            <p:ph type="sldNum" sz="quarter" idx="5"/>
          </p:nvPr>
        </p:nvSpPr>
        <p:spPr/>
        <p:txBody>
          <a:bodyPr/>
          <a:lstStyle/>
          <a:p>
            <a:fld id="{163C8BCB-A8D7-074E-AD53-2B9312150B6F}" type="slidenum">
              <a:rPr lang="en-US" smtClean="0"/>
              <a:t>85</a:t>
            </a:fld>
            <a:endParaRPr lang="en-US"/>
          </a:p>
        </p:txBody>
      </p:sp>
    </p:spTree>
    <p:extLst>
      <p:ext uri="{BB962C8B-B14F-4D97-AF65-F5344CB8AC3E}">
        <p14:creationId xmlns:p14="http://schemas.microsoft.com/office/powerpoint/2010/main" val="197491636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b="1" dirty="0"/>
              <a:t>Screencast Demo:</a:t>
            </a:r>
            <a:br>
              <a:rPr lang="en-US" dirty="0"/>
            </a:br>
            <a:r>
              <a:rPr lang="en-US" dirty="0"/>
              <a:t>➡ </a:t>
            </a:r>
            <a:r>
              <a:rPr lang="en-US" b="1" dirty="0"/>
              <a:t>Use Azure OpenAI GPT-4 to generate a creative product description</a:t>
            </a:r>
            <a:r>
              <a:rPr lang="en-US" dirty="0"/>
              <a:t> from a short prompt.</a:t>
            </a:r>
          </a:p>
        </p:txBody>
      </p:sp>
      <p:sp>
        <p:nvSpPr>
          <p:cNvPr id="4" name="Slide Number Placeholder 3"/>
          <p:cNvSpPr>
            <a:spLocks noGrp="1"/>
          </p:cNvSpPr>
          <p:nvPr>
            <p:ph type="sldNum" sz="quarter" idx="5"/>
          </p:nvPr>
        </p:nvSpPr>
        <p:spPr/>
        <p:txBody>
          <a:bodyPr/>
          <a:lstStyle/>
          <a:p>
            <a:fld id="{163C8BCB-A8D7-074E-AD53-2B9312150B6F}" type="slidenum">
              <a:rPr lang="en-US" smtClean="0"/>
              <a:t>86</a:t>
            </a:fld>
            <a:endParaRPr lang="en-US"/>
          </a:p>
        </p:txBody>
      </p:sp>
    </p:spTree>
    <p:extLst>
      <p:ext uri="{BB962C8B-B14F-4D97-AF65-F5344CB8AC3E}">
        <p14:creationId xmlns:p14="http://schemas.microsoft.com/office/powerpoint/2010/main" val="226646855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b="1" dirty="0"/>
              <a:t>Screencast Demo:</a:t>
            </a:r>
            <a:br>
              <a:rPr lang="en-US" dirty="0"/>
            </a:br>
            <a:r>
              <a:rPr lang="en-US" dirty="0"/>
              <a:t>➡ </a:t>
            </a:r>
            <a:r>
              <a:rPr lang="en-US" b="1" dirty="0"/>
              <a:t>Use Azure OpenAI Codex to generate a Python function</a:t>
            </a:r>
            <a:r>
              <a:rPr lang="en-US" dirty="0"/>
              <a:t> from a natural language prompt.</a:t>
            </a:r>
          </a:p>
        </p:txBody>
      </p:sp>
      <p:sp>
        <p:nvSpPr>
          <p:cNvPr id="4" name="Slide Number Placeholder 3"/>
          <p:cNvSpPr>
            <a:spLocks noGrp="1"/>
          </p:cNvSpPr>
          <p:nvPr>
            <p:ph type="sldNum" sz="quarter" idx="5"/>
          </p:nvPr>
        </p:nvSpPr>
        <p:spPr/>
        <p:txBody>
          <a:bodyPr/>
          <a:lstStyle/>
          <a:p>
            <a:fld id="{163C8BCB-A8D7-074E-AD53-2B9312150B6F}" type="slidenum">
              <a:rPr lang="en-US" smtClean="0"/>
              <a:t>87</a:t>
            </a:fld>
            <a:endParaRPr lang="en-US"/>
          </a:p>
        </p:txBody>
      </p:sp>
    </p:spTree>
    <p:extLst>
      <p:ext uri="{BB962C8B-B14F-4D97-AF65-F5344CB8AC3E}">
        <p14:creationId xmlns:p14="http://schemas.microsoft.com/office/powerpoint/2010/main" val="204056475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b="1" dirty="0"/>
              <a:t>Screencast Demo:</a:t>
            </a:r>
            <a:br>
              <a:rPr lang="en-US" dirty="0"/>
            </a:br>
            <a:r>
              <a:rPr lang="en-US" dirty="0"/>
              <a:t>➡ </a:t>
            </a:r>
            <a:r>
              <a:rPr lang="en-US" b="1" dirty="0"/>
              <a:t>Use Azure OpenAI DALL·E to generate a unique game character</a:t>
            </a:r>
            <a:r>
              <a:rPr lang="en-US" dirty="0"/>
              <a:t> from a text prompt.</a:t>
            </a:r>
          </a:p>
        </p:txBody>
      </p:sp>
      <p:sp>
        <p:nvSpPr>
          <p:cNvPr id="4" name="Slide Number Placeholder 3"/>
          <p:cNvSpPr>
            <a:spLocks noGrp="1"/>
          </p:cNvSpPr>
          <p:nvPr>
            <p:ph type="sldNum" sz="quarter" idx="5"/>
          </p:nvPr>
        </p:nvSpPr>
        <p:spPr/>
        <p:txBody>
          <a:bodyPr/>
          <a:lstStyle/>
          <a:p>
            <a:fld id="{163C8BCB-A8D7-074E-AD53-2B9312150B6F}" type="slidenum">
              <a:rPr lang="en-US" smtClean="0"/>
              <a:t>88</a:t>
            </a:fld>
            <a:endParaRPr lang="en-US"/>
          </a:p>
        </p:txBody>
      </p:sp>
    </p:spTree>
    <p:extLst>
      <p:ext uri="{BB962C8B-B14F-4D97-AF65-F5344CB8AC3E}">
        <p14:creationId xmlns:p14="http://schemas.microsoft.com/office/powerpoint/2010/main" val="362099760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b="1" dirty="0"/>
              <a:t>Screencast Demo:</a:t>
            </a:r>
            <a:br>
              <a:rPr lang="en-US" dirty="0"/>
            </a:br>
            <a:r>
              <a:rPr lang="en-US" dirty="0"/>
              <a:t>➡ </a:t>
            </a:r>
            <a:r>
              <a:rPr lang="en-US" b="1" dirty="0"/>
              <a:t>Show how Northwind creates a branded AI-generated ad image using Azure OpenAI DALL·E.</a:t>
            </a:r>
            <a:endParaRPr lang="en-US" dirty="0"/>
          </a:p>
        </p:txBody>
      </p:sp>
      <p:sp>
        <p:nvSpPr>
          <p:cNvPr id="4" name="Slide Number Placeholder 3"/>
          <p:cNvSpPr>
            <a:spLocks noGrp="1"/>
          </p:cNvSpPr>
          <p:nvPr>
            <p:ph type="sldNum" sz="quarter" idx="5"/>
          </p:nvPr>
        </p:nvSpPr>
        <p:spPr/>
        <p:txBody>
          <a:bodyPr/>
          <a:lstStyle/>
          <a:p>
            <a:fld id="{163C8BCB-A8D7-074E-AD53-2B9312150B6F}" type="slidenum">
              <a:rPr lang="en-US" smtClean="0"/>
              <a:t>89</a:t>
            </a:fld>
            <a:endParaRPr lang="en-US"/>
          </a:p>
        </p:txBody>
      </p:sp>
    </p:spTree>
    <p:extLst>
      <p:ext uri="{BB962C8B-B14F-4D97-AF65-F5344CB8AC3E}">
        <p14:creationId xmlns:p14="http://schemas.microsoft.com/office/powerpoint/2010/main" val="32481072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credit: Tim + Claude AI</a:t>
            </a:r>
          </a:p>
        </p:txBody>
      </p:sp>
      <p:sp>
        <p:nvSpPr>
          <p:cNvPr id="4" name="Slide Number Placeholder 3"/>
          <p:cNvSpPr>
            <a:spLocks noGrp="1"/>
          </p:cNvSpPr>
          <p:nvPr>
            <p:ph type="sldNum" sz="quarter" idx="5"/>
          </p:nvPr>
        </p:nvSpPr>
        <p:spPr/>
        <p:txBody>
          <a:bodyPr/>
          <a:lstStyle/>
          <a:p>
            <a:fld id="{9B12E8BE-4BBE-8A43-8656-E20BBFF5E8C9}" type="slidenum">
              <a:rPr lang="en-US" smtClean="0"/>
              <a:t>28</a:t>
            </a:fld>
            <a:endParaRPr lang="en-US"/>
          </a:p>
        </p:txBody>
      </p:sp>
    </p:spTree>
    <p:extLst>
      <p:ext uri="{BB962C8B-B14F-4D97-AF65-F5344CB8AC3E}">
        <p14:creationId xmlns:p14="http://schemas.microsoft.com/office/powerpoint/2010/main" val="16611119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dirty="0"/>
              <a:t>🎬 </a:t>
            </a:r>
            <a:r>
              <a:rPr lang="en-US" b="1" dirty="0"/>
              <a:t>Screencast Demo Idea:</a:t>
            </a:r>
            <a:br>
              <a:rPr lang="en-US" dirty="0"/>
            </a:br>
            <a:r>
              <a:rPr lang="en-US" dirty="0"/>
              <a:t>➡️ </a:t>
            </a:r>
            <a:r>
              <a:rPr lang="en-US" b="1" dirty="0"/>
              <a:t>Use Azure AI Content Safety</a:t>
            </a:r>
            <a:r>
              <a:rPr lang="en-US" dirty="0"/>
              <a:t> to analyze text and detect inappropriate content.</a:t>
            </a:r>
          </a:p>
          <a:p>
            <a:pPr>
              <a:buFont typeface="+mj-lt"/>
              <a:buAutoNum type="arabicPeriod"/>
            </a:pPr>
            <a:r>
              <a:rPr lang="en-US" dirty="0"/>
              <a:t>Go to Azure AI Content Safety in Azure Portal.</a:t>
            </a:r>
          </a:p>
          <a:p>
            <a:pPr>
              <a:buFont typeface="+mj-lt"/>
              <a:buAutoNum type="arabicPeriod"/>
            </a:pPr>
            <a:r>
              <a:rPr lang="en-US" dirty="0"/>
              <a:t>Enter sample text (e.g., "You are a [offensive word]!") and see the moderation score.</a:t>
            </a:r>
          </a:p>
          <a:p>
            <a:pPr>
              <a:buFont typeface="+mj-lt"/>
              <a:buAutoNum type="arabicPeriod"/>
            </a:pPr>
            <a:r>
              <a:rPr lang="en-US" dirty="0"/>
              <a:t>Show how developers can integrate this into apps using API calls.</a:t>
            </a:r>
          </a:p>
          <a:p>
            <a:endParaRPr lang="en-US" dirty="0"/>
          </a:p>
        </p:txBody>
      </p:sp>
      <p:sp>
        <p:nvSpPr>
          <p:cNvPr id="4" name="Slide Number Placeholder 3"/>
          <p:cNvSpPr>
            <a:spLocks noGrp="1"/>
          </p:cNvSpPr>
          <p:nvPr>
            <p:ph type="sldNum" sz="quarter" idx="5"/>
          </p:nvPr>
        </p:nvSpPr>
        <p:spPr/>
        <p:txBody>
          <a:bodyPr/>
          <a:lstStyle/>
          <a:p>
            <a:fld id="{163C8BCB-A8D7-074E-AD53-2B9312150B6F}" type="slidenum">
              <a:rPr lang="en-US" smtClean="0"/>
              <a:t>36</a:t>
            </a:fld>
            <a:endParaRPr lang="en-US"/>
          </a:p>
        </p:txBody>
      </p:sp>
    </p:spTree>
    <p:extLst>
      <p:ext uri="{BB962C8B-B14F-4D97-AF65-F5344CB8AC3E}">
        <p14:creationId xmlns:p14="http://schemas.microsoft.com/office/powerpoint/2010/main" val="41761379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dirty="0"/>
              <a:t>🎬 </a:t>
            </a:r>
            <a:r>
              <a:rPr lang="en-US" b="1" dirty="0"/>
              <a:t>Screencast Demo Idea:</a:t>
            </a:r>
            <a:br>
              <a:rPr lang="en-US" dirty="0"/>
            </a:br>
            <a:r>
              <a:rPr lang="en-US" dirty="0"/>
              <a:t>➡️ </a:t>
            </a:r>
            <a:r>
              <a:rPr lang="en-US" b="1" dirty="0"/>
              <a:t>Use Azure AI Vision to extract text from an image.</a:t>
            </a:r>
            <a:endParaRPr lang="en-US" dirty="0"/>
          </a:p>
          <a:p>
            <a:pPr>
              <a:buFont typeface="+mj-lt"/>
              <a:buAutoNum type="arabicPeriod"/>
            </a:pPr>
            <a:r>
              <a:rPr lang="en-US" dirty="0"/>
              <a:t>Upload an image with text (e.g., a receipt) into Azure AI Vision’s OCR tool.</a:t>
            </a:r>
          </a:p>
          <a:p>
            <a:pPr>
              <a:buFont typeface="+mj-lt"/>
              <a:buAutoNum type="arabicPeriod"/>
            </a:pPr>
            <a:r>
              <a:rPr lang="en-US" dirty="0"/>
              <a:t>Show extracted text in JSON output.</a:t>
            </a:r>
          </a:p>
          <a:p>
            <a:pPr>
              <a:buFont typeface="+mj-lt"/>
              <a:buAutoNum type="arabicPeriod"/>
            </a:pPr>
            <a:r>
              <a:rPr lang="en-US" dirty="0"/>
              <a:t>Explain how businesses use this for automating document processing.</a:t>
            </a:r>
          </a:p>
          <a:p>
            <a:endParaRPr lang="en-US" dirty="0"/>
          </a:p>
        </p:txBody>
      </p:sp>
      <p:sp>
        <p:nvSpPr>
          <p:cNvPr id="4" name="Slide Number Placeholder 3"/>
          <p:cNvSpPr>
            <a:spLocks noGrp="1"/>
          </p:cNvSpPr>
          <p:nvPr>
            <p:ph type="sldNum" sz="quarter" idx="5"/>
          </p:nvPr>
        </p:nvSpPr>
        <p:spPr/>
        <p:txBody>
          <a:bodyPr/>
          <a:lstStyle/>
          <a:p>
            <a:fld id="{163C8BCB-A8D7-074E-AD53-2B9312150B6F}" type="slidenum">
              <a:rPr lang="en-US" smtClean="0"/>
              <a:t>37</a:t>
            </a:fld>
            <a:endParaRPr lang="en-US"/>
          </a:p>
        </p:txBody>
      </p:sp>
    </p:spTree>
    <p:extLst>
      <p:ext uri="{BB962C8B-B14F-4D97-AF65-F5344CB8AC3E}">
        <p14:creationId xmlns:p14="http://schemas.microsoft.com/office/powerpoint/2010/main" val="412564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dirty="0"/>
              <a:t>🎬 </a:t>
            </a:r>
            <a:r>
              <a:rPr lang="en-US" b="1" dirty="0"/>
              <a:t>Screencast Demo Idea:</a:t>
            </a:r>
            <a:br>
              <a:rPr lang="en-US" dirty="0"/>
            </a:br>
            <a:r>
              <a:rPr lang="en-US" dirty="0"/>
              <a:t>➡️ </a:t>
            </a:r>
            <a:r>
              <a:rPr lang="en-US" b="1" dirty="0"/>
              <a:t>Analyze sentiment using Azure AI Language</a:t>
            </a:r>
            <a:endParaRPr lang="en-US" dirty="0"/>
          </a:p>
          <a:p>
            <a:pPr>
              <a:buFont typeface="+mj-lt"/>
              <a:buAutoNum type="arabicPeriod"/>
            </a:pPr>
            <a:r>
              <a:rPr lang="en-US" dirty="0"/>
              <a:t>Enter a customer review in Azure AI Language.</a:t>
            </a:r>
          </a:p>
          <a:p>
            <a:pPr>
              <a:buFont typeface="+mj-lt"/>
              <a:buAutoNum type="arabicPeriod"/>
            </a:pPr>
            <a:r>
              <a:rPr lang="en-US" dirty="0"/>
              <a:t>Show real-time sentiment analysis results.</a:t>
            </a:r>
          </a:p>
          <a:p>
            <a:pPr>
              <a:buFont typeface="+mj-lt"/>
              <a:buAutoNum type="arabicPeriod"/>
            </a:pPr>
            <a:r>
              <a:rPr lang="en-US" dirty="0"/>
              <a:t>Explain how businesses use this to track customer satisfaction.</a:t>
            </a:r>
          </a:p>
          <a:p>
            <a:endParaRPr lang="en-US" dirty="0"/>
          </a:p>
        </p:txBody>
      </p:sp>
      <p:sp>
        <p:nvSpPr>
          <p:cNvPr id="4" name="Slide Number Placeholder 3"/>
          <p:cNvSpPr>
            <a:spLocks noGrp="1"/>
          </p:cNvSpPr>
          <p:nvPr>
            <p:ph type="sldNum" sz="quarter" idx="5"/>
          </p:nvPr>
        </p:nvSpPr>
        <p:spPr/>
        <p:txBody>
          <a:bodyPr/>
          <a:lstStyle/>
          <a:p>
            <a:fld id="{163C8BCB-A8D7-074E-AD53-2B9312150B6F}" type="slidenum">
              <a:rPr lang="en-US" smtClean="0"/>
              <a:t>38</a:t>
            </a:fld>
            <a:endParaRPr lang="en-US"/>
          </a:p>
        </p:txBody>
      </p:sp>
    </p:spTree>
    <p:extLst>
      <p:ext uri="{BB962C8B-B14F-4D97-AF65-F5344CB8AC3E}">
        <p14:creationId xmlns:p14="http://schemas.microsoft.com/office/powerpoint/2010/main" val="86278890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jpe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Slide-Based Headsho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8DEDB86-0706-4847-A037-5877BF17D6DD}"/>
              </a:ext>
            </a:extLst>
          </p:cNvPr>
          <p:cNvPicPr>
            <a:picLocks noChangeAspect="1"/>
          </p:cNvPicPr>
          <p:nvPr userDrawn="1"/>
        </p:nvPicPr>
        <p:blipFill>
          <a:blip r:embed="rId2"/>
          <a:stretch>
            <a:fillRect/>
          </a:stretch>
        </p:blipFill>
        <p:spPr>
          <a:xfrm>
            <a:off x="0" y="0"/>
            <a:ext cx="9144000" cy="5143500"/>
          </a:xfrm>
          <a:prstGeom prst="rect">
            <a:avLst/>
          </a:prstGeom>
        </p:spPr>
      </p:pic>
      <p:pic>
        <p:nvPicPr>
          <p:cNvPr id="20" name="Picture 19" descr="A person standing in front of a window&#10;&#10;Description automatically generated">
            <a:extLst>
              <a:ext uri="{FF2B5EF4-FFF2-40B4-BE49-F238E27FC236}">
                <a16:creationId xmlns:a16="http://schemas.microsoft.com/office/drawing/2014/main" id="{98D908CD-4E79-E541-918B-5C7BF8B8280B}"/>
              </a:ext>
            </a:extLst>
          </p:cNvPr>
          <p:cNvPicPr>
            <a:picLocks noChangeAspect="1"/>
          </p:cNvPicPr>
          <p:nvPr userDrawn="1"/>
        </p:nvPicPr>
        <p:blipFill rotWithShape="1">
          <a:blip r:embed="rId3"/>
          <a:srcRect l="24192" r="17273"/>
          <a:stretch/>
        </p:blipFill>
        <p:spPr>
          <a:xfrm>
            <a:off x="0" y="-7951"/>
            <a:ext cx="3638809" cy="4603805"/>
          </a:xfrm>
          <a:prstGeom prst="rect">
            <a:avLst/>
          </a:prstGeom>
        </p:spPr>
      </p:pic>
      <p:sp>
        <p:nvSpPr>
          <p:cNvPr id="21" name="Title 1">
            <a:extLst>
              <a:ext uri="{FF2B5EF4-FFF2-40B4-BE49-F238E27FC236}">
                <a16:creationId xmlns:a16="http://schemas.microsoft.com/office/drawing/2014/main" id="{879AE553-DDE7-3246-A275-03B48F404DAA}"/>
              </a:ext>
            </a:extLst>
          </p:cNvPr>
          <p:cNvSpPr txBox="1">
            <a:spLocks/>
          </p:cNvSpPr>
          <p:nvPr userDrawn="1"/>
        </p:nvSpPr>
        <p:spPr>
          <a:xfrm>
            <a:off x="3742175" y="223404"/>
            <a:ext cx="5505191" cy="724334"/>
          </a:xfrm>
          <a:prstGeom prst="rect">
            <a:avLst/>
          </a:prstGeom>
        </p:spPr>
        <p:txBody>
          <a:bodyPr/>
          <a:lstStyle>
            <a:lvl1pPr algn="l" defTabSz="457200" rtl="0" eaLnBrk="1" latinLnBrk="0" hangingPunct="1">
              <a:spcBef>
                <a:spcPct val="0"/>
              </a:spcBef>
              <a:buNone/>
              <a:defRPr sz="4400" kern="1200">
                <a:solidFill>
                  <a:schemeClr val="tx1"/>
                </a:solidFill>
                <a:latin typeface="+mj-lt"/>
                <a:ea typeface="+mj-ea"/>
                <a:cs typeface="+mj-cs"/>
              </a:defRPr>
            </a:lvl1pPr>
          </a:lstStyle>
          <a:p>
            <a:r>
              <a:rPr lang="en-US" sz="2400" b="1">
                <a:solidFill>
                  <a:schemeClr val="bg1"/>
                </a:solidFill>
              </a:rPr>
              <a:t>Lesson 1: Understanding Kubernetes</a:t>
            </a:r>
          </a:p>
        </p:txBody>
      </p:sp>
      <p:pic>
        <p:nvPicPr>
          <p:cNvPr id="23" name="Picture 22" descr="A person standing in front of a window&#10;&#10;Description automatically generated">
            <a:extLst>
              <a:ext uri="{FF2B5EF4-FFF2-40B4-BE49-F238E27FC236}">
                <a16:creationId xmlns:a16="http://schemas.microsoft.com/office/drawing/2014/main" id="{A4A5DB76-1615-C646-AB17-4F7AF3BDC8BE}"/>
              </a:ext>
            </a:extLst>
          </p:cNvPr>
          <p:cNvPicPr>
            <a:picLocks noChangeAspect="1"/>
          </p:cNvPicPr>
          <p:nvPr userDrawn="1"/>
        </p:nvPicPr>
        <p:blipFill rotWithShape="1">
          <a:blip r:embed="rId3"/>
          <a:srcRect l="24192" r="17273"/>
          <a:stretch/>
        </p:blipFill>
        <p:spPr>
          <a:xfrm>
            <a:off x="0" y="5188"/>
            <a:ext cx="3638809" cy="4590666"/>
          </a:xfrm>
          <a:prstGeom prst="rect">
            <a:avLst/>
          </a:prstGeom>
        </p:spPr>
      </p:pic>
      <p:sp>
        <p:nvSpPr>
          <p:cNvPr id="27" name="Subtitle 2">
            <a:extLst>
              <a:ext uri="{FF2B5EF4-FFF2-40B4-BE49-F238E27FC236}">
                <a16:creationId xmlns:a16="http://schemas.microsoft.com/office/drawing/2014/main" id="{1C9B70A1-4246-EF41-A9D4-1747E5B9BA3E}"/>
              </a:ext>
            </a:extLst>
          </p:cNvPr>
          <p:cNvSpPr txBox="1">
            <a:spLocks/>
          </p:cNvSpPr>
          <p:nvPr userDrawn="1"/>
        </p:nvSpPr>
        <p:spPr>
          <a:xfrm>
            <a:off x="3963033" y="1321449"/>
            <a:ext cx="4975395" cy="475548"/>
          </a:xfrm>
          <a:prstGeom prst="rect">
            <a:avLst/>
          </a:prstGeom>
        </p:spPr>
        <p:txBody>
          <a:bodyPr vert="horz" lIns="91440" tIns="45720" rIns="91440" bIns="45720" rtlCol="0">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Segoe Pro" charset="0"/>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Segoe Pro" charset="0"/>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Segoe Pro" charset="0"/>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2600"/>
              <a:t>1.1 Understanding Containers</a:t>
            </a:r>
          </a:p>
        </p:txBody>
      </p:sp>
      <p:sp>
        <p:nvSpPr>
          <p:cNvPr id="28" name="Subtitle 2">
            <a:extLst>
              <a:ext uri="{FF2B5EF4-FFF2-40B4-BE49-F238E27FC236}">
                <a16:creationId xmlns:a16="http://schemas.microsoft.com/office/drawing/2014/main" id="{CF813062-DB89-FC4C-9952-E517FA6F03F8}"/>
              </a:ext>
            </a:extLst>
          </p:cNvPr>
          <p:cNvSpPr txBox="1">
            <a:spLocks/>
          </p:cNvSpPr>
          <p:nvPr userDrawn="1"/>
        </p:nvSpPr>
        <p:spPr>
          <a:xfrm>
            <a:off x="3963032" y="2019398"/>
            <a:ext cx="4975395" cy="906683"/>
          </a:xfrm>
          <a:prstGeom prst="rect">
            <a:avLst/>
          </a:prstGeom>
        </p:spPr>
        <p:txBody>
          <a:bodyPr vert="horz" lIns="91440" tIns="45720" rIns="91440" bIns="45720" rtlCol="0">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2600"/>
              <a:t>1.2 Containers in Corporate </a:t>
            </a:r>
          </a:p>
          <a:p>
            <a:r>
              <a:rPr lang="en-US" sz="2600"/>
              <a:t>       Environments</a:t>
            </a:r>
          </a:p>
        </p:txBody>
      </p:sp>
      <p:sp>
        <p:nvSpPr>
          <p:cNvPr id="29" name="Subtitle 2">
            <a:extLst>
              <a:ext uri="{FF2B5EF4-FFF2-40B4-BE49-F238E27FC236}">
                <a16:creationId xmlns:a16="http://schemas.microsoft.com/office/drawing/2014/main" id="{B3CC864C-E6B4-3D40-BB65-4CFF8F31A588}"/>
              </a:ext>
            </a:extLst>
          </p:cNvPr>
          <p:cNvSpPr txBox="1">
            <a:spLocks/>
          </p:cNvSpPr>
          <p:nvPr userDrawn="1"/>
        </p:nvSpPr>
        <p:spPr>
          <a:xfrm>
            <a:off x="3963031" y="3148482"/>
            <a:ext cx="4975395" cy="432317"/>
          </a:xfrm>
          <a:prstGeom prst="rect">
            <a:avLst/>
          </a:prstGeom>
        </p:spPr>
        <p:txBody>
          <a:bodyPr vert="horz" lIns="91440" tIns="45720" rIns="91440" bIns="45720" rtlCol="0">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2600"/>
              <a:t>1.3 The Rise of Kubernetes</a:t>
            </a:r>
          </a:p>
        </p:txBody>
      </p:sp>
      <p:sp>
        <p:nvSpPr>
          <p:cNvPr id="30" name="Subtitle 2">
            <a:extLst>
              <a:ext uri="{FF2B5EF4-FFF2-40B4-BE49-F238E27FC236}">
                <a16:creationId xmlns:a16="http://schemas.microsoft.com/office/drawing/2014/main" id="{D6E222FC-2D0D-AC48-9ADE-1071DC9A37EF}"/>
              </a:ext>
            </a:extLst>
          </p:cNvPr>
          <p:cNvSpPr txBox="1">
            <a:spLocks/>
          </p:cNvSpPr>
          <p:nvPr userDrawn="1"/>
        </p:nvSpPr>
        <p:spPr>
          <a:xfrm>
            <a:off x="3963031" y="3803200"/>
            <a:ext cx="4975395" cy="432317"/>
          </a:xfrm>
          <a:prstGeom prst="rect">
            <a:avLst/>
          </a:prstGeom>
        </p:spPr>
        <p:txBody>
          <a:bodyPr vert="horz" lIns="91440" tIns="45720" rIns="91440" bIns="45720" rtlCol="0">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2600"/>
              <a:t>1.4 The Kubernetes Ecosystem</a:t>
            </a:r>
          </a:p>
        </p:txBody>
      </p:sp>
    </p:spTree>
    <p:extLst>
      <p:ext uri="{BB962C8B-B14F-4D97-AF65-F5344CB8AC3E}">
        <p14:creationId xmlns:p14="http://schemas.microsoft.com/office/powerpoint/2010/main" val="30198832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Content Left | Title/Image Right">
    <p:spTree>
      <p:nvGrpSpPr>
        <p:cNvPr id="1" name=""/>
        <p:cNvGrpSpPr/>
        <p:nvPr/>
      </p:nvGrpSpPr>
      <p:grpSpPr>
        <a:xfrm>
          <a:off x="0" y="0"/>
          <a:ext cx="0" cy="0"/>
          <a:chOff x="0" y="0"/>
          <a:chExt cx="0" cy="0"/>
        </a:xfrm>
      </p:grpSpPr>
      <p:sp>
        <p:nvSpPr>
          <p:cNvPr id="7" name="Text Placeholder 16"/>
          <p:cNvSpPr>
            <a:spLocks noGrp="1"/>
          </p:cNvSpPr>
          <p:nvPr>
            <p:ph type="body" sz="quarter" idx="12" hasCustomPrompt="1"/>
          </p:nvPr>
        </p:nvSpPr>
        <p:spPr>
          <a:xfrm>
            <a:off x="473530" y="351790"/>
            <a:ext cx="2809167" cy="4439921"/>
          </a:xfrm>
          <a:prstGeom prst="rect">
            <a:avLst/>
          </a:prstGeom>
        </p:spPr>
        <p:txBody>
          <a:bodyPr anchor="ctr">
            <a:noAutofit/>
          </a:bodyPr>
          <a:lstStyle>
            <a:lvl1pPr algn="r">
              <a:defRPr sz="1700" b="0" i="0">
                <a:solidFill>
                  <a:schemeClr val="accent1"/>
                </a:solidFill>
                <a:latin typeface="+mn-lt"/>
                <a:ea typeface="PS TT Commons DemiBold" charset="0"/>
                <a:cs typeface="PS TT Commons DemiBold" charset="0"/>
              </a:defRPr>
            </a:lvl1pPr>
            <a:lvl2pPr marL="586003" indent="-288930" algn="r">
              <a:buFont typeface="Myriad Pro" panose="020B0503030403020204" pitchFamily="34" charset="0"/>
              <a:buChar char=" "/>
              <a:defRPr sz="1700" b="0" i="0">
                <a:solidFill>
                  <a:schemeClr val="accent1"/>
                </a:solidFill>
                <a:latin typeface="PS TT Commons" charset="0"/>
                <a:ea typeface="PS TT Commons" charset="0"/>
                <a:cs typeface="PS TT Commons" charset="0"/>
              </a:defRPr>
            </a:lvl2pPr>
            <a:lvl3pPr marL="883074" indent="-286898" algn="r">
              <a:buFont typeface="Myriad Pro" panose="020B0503030403020204" pitchFamily="34" charset="0"/>
              <a:buChar char=" "/>
              <a:defRPr sz="1700" b="0" i="0">
                <a:solidFill>
                  <a:schemeClr val="accent1"/>
                </a:solidFill>
                <a:latin typeface="PS TT Commons" charset="0"/>
                <a:ea typeface="PS TT Commons" charset="0"/>
                <a:cs typeface="PS TT Commons" charset="0"/>
              </a:defRPr>
            </a:lvl3pPr>
            <a:lvl4pPr marL="1096724" indent="-213648" algn="r">
              <a:buFont typeface="Myriad Pro" panose="020B0503030403020204" pitchFamily="34" charset="0"/>
              <a:buChar char=" "/>
              <a:defRPr sz="1700" b="0" i="0">
                <a:solidFill>
                  <a:schemeClr val="accent1"/>
                </a:solidFill>
                <a:latin typeface="PS TT Commons" charset="0"/>
                <a:ea typeface="PS TT Commons" charset="0"/>
                <a:cs typeface="PS TT Commons" charset="0"/>
              </a:defRPr>
            </a:lvl4pPr>
            <a:lvl5pPr marL="1096722" indent="0" algn="r">
              <a:buFont typeface="Myriad Pro" panose="020B0503030403020204" pitchFamily="34" charset="0"/>
              <a:buNone/>
              <a:defRPr sz="1700" b="0" i="0">
                <a:solidFill>
                  <a:schemeClr val="accent1"/>
                </a:solidFill>
                <a:latin typeface="PS TT Commons" charset="0"/>
                <a:ea typeface="PS TT Commons" charset="0"/>
                <a:cs typeface="PS TT Commons" charset="0"/>
              </a:defRPr>
            </a:lvl5pPr>
          </a:lstStyle>
          <a:p>
            <a:pPr lvl="0"/>
            <a:r>
              <a:rPr lang="en-US" dirty="0"/>
              <a:t>Click to add short text </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8" name="Straight Connector 7"/>
          <p:cNvCxnSpPr/>
          <p:nvPr/>
        </p:nvCxnSpPr>
        <p:spPr>
          <a:xfrm>
            <a:off x="3536188" y="351790"/>
            <a:ext cx="0" cy="4439921"/>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9" name="Content Placeholder 2"/>
          <p:cNvSpPr>
            <a:spLocks noGrp="1"/>
          </p:cNvSpPr>
          <p:nvPr>
            <p:ph sz="quarter" idx="14" hasCustomPrompt="1"/>
          </p:nvPr>
        </p:nvSpPr>
        <p:spPr>
          <a:xfrm>
            <a:off x="3789682" y="748738"/>
            <a:ext cx="4927599" cy="3646025"/>
          </a:xfrm>
          <a:prstGeom prst="rect">
            <a:avLst/>
          </a:prstGeom>
        </p:spPr>
        <p:txBody>
          <a:bodyPr anchor="ctr">
            <a:noAutofit/>
          </a:bodyPr>
          <a:lstStyle>
            <a:lvl1pPr>
              <a:lnSpc>
                <a:spcPct val="100000"/>
              </a:lnSpc>
              <a:defRPr sz="2700" b="0" i="0">
                <a:latin typeface="+mj-lt"/>
                <a:ea typeface="PS TT Commons Light" charset="0"/>
                <a:cs typeface="PS TT Commons Light" charset="0"/>
              </a:defRPr>
            </a:lvl1pPr>
          </a:lstStyle>
          <a:p>
            <a:pPr lvl="0"/>
            <a:r>
              <a:rPr lang="en-US" dirty="0"/>
              <a:t>Click to Add Title or </a:t>
            </a:r>
            <a:r>
              <a:rPr lang="en-US"/>
              <a:t>Click </a:t>
            </a:r>
            <a:br>
              <a:rPr lang="en-US"/>
            </a:br>
            <a:r>
              <a:rPr lang="en-US"/>
              <a:t>Icon </a:t>
            </a:r>
            <a:r>
              <a:rPr lang="en-US" dirty="0"/>
              <a:t>to Add Graphic</a:t>
            </a:r>
          </a:p>
        </p:txBody>
      </p:sp>
      <p:sp>
        <p:nvSpPr>
          <p:cNvPr id="11" name="Rectangle 10"/>
          <p:cNvSpPr/>
          <p:nvPr/>
        </p:nvSpPr>
        <p:spPr>
          <a:xfrm>
            <a:off x="1" y="-355526"/>
            <a:ext cx="3582453" cy="276999"/>
          </a:xfrm>
          <a:prstGeom prst="rect">
            <a:avLst/>
          </a:prstGeom>
        </p:spPr>
        <p:txBody>
          <a:bodyPr wrap="square">
            <a:spAutoFit/>
          </a:bodyPr>
          <a:lstStyle/>
          <a:p>
            <a:pPr algn="l" defTabSz="914378"/>
            <a:r>
              <a:rPr lang="en-US" sz="1200" b="1" i="0">
                <a:solidFill>
                  <a:srgbClr val="404040"/>
                </a:solidFill>
                <a:latin typeface="PS TT Commons DemiBold" charset="0"/>
                <a:ea typeface="PS TT Commons DemiBold" charset="0"/>
                <a:cs typeface="PS TT Commons DemiBold" charset="0"/>
              </a:rPr>
              <a:t>This slidelist is </a:t>
            </a:r>
            <a:r>
              <a:rPr lang="en-US" sz="1200" b="1" i="0">
                <a:solidFill>
                  <a:srgbClr val="F05A28"/>
                </a:solidFill>
                <a:latin typeface="PS TT Commons DemiBold" charset="0"/>
                <a:ea typeface="PS TT Commons DemiBold" charset="0"/>
                <a:cs typeface="PS TT Commons DemiBold" charset="0"/>
              </a:rPr>
              <a:t>preset </a:t>
            </a:r>
            <a:r>
              <a:rPr lang="en-US" sz="1200" b="1" i="0">
                <a:solidFill>
                  <a:srgbClr val="404040"/>
                </a:solidFill>
                <a:latin typeface="PS TT Commons DemiBold" charset="0"/>
                <a:ea typeface="PS TT Commons DemiBold" charset="0"/>
                <a:cs typeface="PS TT Commons DemiBold" charset="0"/>
              </a:rPr>
              <a:t>with</a:t>
            </a:r>
            <a:r>
              <a:rPr lang="en-US" sz="1200" b="1" i="0" baseline="0">
                <a:solidFill>
                  <a:srgbClr val="404040"/>
                </a:solidFill>
                <a:latin typeface="PS TT Commons DemiBold" charset="0"/>
                <a:ea typeface="PS TT Commons DemiBold" charset="0"/>
                <a:cs typeface="PS TT Commons DemiBold" charset="0"/>
              </a:rPr>
              <a:t> </a:t>
            </a:r>
            <a:r>
              <a:rPr lang="en-US" sz="1200" b="1" i="0">
                <a:solidFill>
                  <a:srgbClr val="F05A28"/>
                </a:solidFill>
                <a:latin typeface="PS TT Commons DemiBold" charset="0"/>
                <a:ea typeface="PS TT Commons DemiBold" charset="0"/>
                <a:cs typeface="PS TT Commons DemiBold" charset="0"/>
              </a:rPr>
              <a:t>animations</a:t>
            </a:r>
            <a:endParaRPr lang="en-US" sz="1200" b="1" i="0" dirty="0">
              <a:solidFill>
                <a:srgbClr val="F05A28"/>
              </a:solidFill>
              <a:latin typeface="PS TT Commons DemiBold" charset="0"/>
              <a:ea typeface="PS TT Commons DemiBold" charset="0"/>
              <a:cs typeface="PS TT Commons DemiBold" charset="0"/>
            </a:endParaRPr>
          </a:p>
        </p:txBody>
      </p:sp>
    </p:spTree>
    <p:extLst>
      <p:ext uri="{BB962C8B-B14F-4D97-AF65-F5344CB8AC3E}">
        <p14:creationId xmlns:p14="http://schemas.microsoft.com/office/powerpoint/2010/main" val="2484667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1" end="1"/>
                                            </p:txEl>
                                          </p:spTgt>
                                        </p:tgtEl>
                                        <p:attrNameLst>
                                          <p:attrName>ppt_c</p:attrName>
                                        </p:attrNameLst>
                                      </p:cBhvr>
                                      <p:to>
                                        <a:schemeClr val="tx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2" end="2"/>
                                            </p:txEl>
                                          </p:spTgt>
                                        </p:tgtEl>
                                        <p:attrNameLst>
                                          <p:attrName>ppt_c</p:attrName>
                                        </p:attrNameLst>
                                      </p:cBhvr>
                                      <p:to>
                                        <a:schemeClr val="tx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3" end="3"/>
                                            </p:txEl>
                                          </p:spTgt>
                                        </p:tgtEl>
                                        <p:attrNameLst>
                                          <p:attrName>ppt_c</p:attrName>
                                        </p:attrNameLst>
                                      </p:cBhvr>
                                      <p:to>
                                        <a:schemeClr val="tx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4" end="4"/>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Lst>
      </p:bldP>
    </p:bld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BC152-5D1F-47B5-8951-616F8DA0C126}"/>
              </a:ext>
            </a:extLst>
          </p:cNvPr>
          <p:cNvSpPr>
            <a:spLocks noGrp="1"/>
          </p:cNvSpPr>
          <p:nvPr>
            <p:ph type="title" hasCustomPrompt="1"/>
          </p:nvPr>
        </p:nvSpPr>
        <p:spPr/>
        <p:txBody>
          <a:bodyPr/>
          <a:lstStyle>
            <a:lvl1pPr>
              <a:defRPr baseline="0">
                <a:latin typeface="+mj-lt"/>
              </a:defRPr>
            </a:lvl1pPr>
          </a:lstStyle>
          <a:p>
            <a:r>
              <a:rPr lang="en-US"/>
              <a:t>Add Slide Title in Title Case</a:t>
            </a:r>
          </a:p>
        </p:txBody>
      </p:sp>
    </p:spTree>
    <p:extLst>
      <p:ext uri="{BB962C8B-B14F-4D97-AF65-F5344CB8AC3E}">
        <p14:creationId xmlns:p14="http://schemas.microsoft.com/office/powerpoint/2010/main" val="185910098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Text Chunking: Six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Add Title in Title Case</a:t>
            </a:r>
          </a:p>
        </p:txBody>
      </p:sp>
      <p:sp>
        <p:nvSpPr>
          <p:cNvPr id="3" name="Content Placeholder 10"/>
          <p:cNvSpPr>
            <a:spLocks noGrp="1"/>
          </p:cNvSpPr>
          <p:nvPr>
            <p:ph sz="quarter" idx="11" hasCustomPrompt="1"/>
          </p:nvPr>
        </p:nvSpPr>
        <p:spPr>
          <a:xfrm>
            <a:off x="3324634" y="1515763"/>
            <a:ext cx="2494735" cy="1342768"/>
          </a:xfrm>
          <a:prstGeom prst="rect">
            <a:avLst/>
          </a:prstGeom>
          <a:solidFill>
            <a:schemeClr val="bg2"/>
          </a:solidFill>
        </p:spPr>
        <p:txBody>
          <a:bodyPr lIns="274320" tIns="274320" rIns="274320" bIns="274320" anchor="ctr">
            <a:noAutofit/>
          </a:bodyPr>
          <a:lstStyle>
            <a:lvl1pPr marL="0" indent="0" algn="ctr">
              <a:buNone/>
              <a:defRPr sz="1800" b="0" i="0">
                <a:latin typeface="+mn-lt"/>
                <a:ea typeface="PS TT Commons Medium" charset="0"/>
                <a:cs typeface="PS TT Commons Medium" charset="0"/>
              </a:defRPr>
            </a:lvl1pPr>
          </a:lstStyle>
          <a:p>
            <a:pPr lvl="0"/>
            <a:r>
              <a:rPr lang="en-US" dirty="0"/>
              <a:t>Click to add text</a:t>
            </a:r>
          </a:p>
        </p:txBody>
      </p:sp>
      <p:sp>
        <p:nvSpPr>
          <p:cNvPr id="4" name="Content Placeholder 10"/>
          <p:cNvSpPr>
            <a:spLocks noGrp="1"/>
          </p:cNvSpPr>
          <p:nvPr>
            <p:ph sz="quarter" idx="10" hasCustomPrompt="1"/>
          </p:nvPr>
        </p:nvSpPr>
        <p:spPr>
          <a:xfrm>
            <a:off x="628651" y="1515763"/>
            <a:ext cx="2494735" cy="1342768"/>
          </a:xfrm>
          <a:prstGeom prst="rect">
            <a:avLst/>
          </a:prstGeom>
          <a:solidFill>
            <a:schemeClr val="bg2"/>
          </a:solidFill>
        </p:spPr>
        <p:txBody>
          <a:bodyPr lIns="274320" tIns="274320" rIns="274320" bIns="274320" anchor="ctr">
            <a:noAutofit/>
          </a:bodyPr>
          <a:lstStyle>
            <a:lvl1pPr marL="0" indent="0" algn="ctr">
              <a:buNone/>
              <a:defRPr sz="1800" b="0" i="0">
                <a:latin typeface="+mn-lt"/>
                <a:ea typeface="PS TT Commons Medium" charset="0"/>
                <a:cs typeface="PS TT Commons Medium" charset="0"/>
              </a:defRPr>
            </a:lvl1pPr>
          </a:lstStyle>
          <a:p>
            <a:pPr lvl="0"/>
            <a:r>
              <a:rPr lang="en-US" dirty="0"/>
              <a:t>Click to add text</a:t>
            </a:r>
          </a:p>
        </p:txBody>
      </p:sp>
      <p:sp>
        <p:nvSpPr>
          <p:cNvPr id="5" name="Content Placeholder 10"/>
          <p:cNvSpPr>
            <a:spLocks noGrp="1"/>
          </p:cNvSpPr>
          <p:nvPr>
            <p:ph sz="quarter" idx="12" hasCustomPrompt="1"/>
          </p:nvPr>
        </p:nvSpPr>
        <p:spPr>
          <a:xfrm>
            <a:off x="6020616" y="1515763"/>
            <a:ext cx="2494735" cy="1342768"/>
          </a:xfrm>
          <a:prstGeom prst="rect">
            <a:avLst/>
          </a:prstGeom>
          <a:solidFill>
            <a:schemeClr val="bg2"/>
          </a:solidFill>
        </p:spPr>
        <p:txBody>
          <a:bodyPr lIns="274320" tIns="274320" rIns="274320" bIns="274320" anchor="ctr">
            <a:noAutofit/>
          </a:bodyPr>
          <a:lstStyle>
            <a:lvl1pPr marL="0" indent="0" algn="ctr">
              <a:buNone/>
              <a:defRPr sz="1800" b="0" i="0">
                <a:latin typeface="+mn-lt"/>
                <a:ea typeface="PS TT Commons Medium" charset="0"/>
                <a:cs typeface="PS TT Commons Medium" charset="0"/>
              </a:defRPr>
            </a:lvl1pPr>
          </a:lstStyle>
          <a:p>
            <a:pPr lvl="0"/>
            <a:r>
              <a:rPr lang="en-US" dirty="0"/>
              <a:t>Click to add text</a:t>
            </a:r>
          </a:p>
        </p:txBody>
      </p:sp>
      <p:sp>
        <p:nvSpPr>
          <p:cNvPr id="6" name="Content Placeholder 10"/>
          <p:cNvSpPr>
            <a:spLocks noGrp="1"/>
          </p:cNvSpPr>
          <p:nvPr>
            <p:ph sz="quarter" idx="13" hasCustomPrompt="1"/>
          </p:nvPr>
        </p:nvSpPr>
        <p:spPr>
          <a:xfrm>
            <a:off x="3324634" y="3085072"/>
            <a:ext cx="2494735" cy="1342768"/>
          </a:xfrm>
          <a:prstGeom prst="rect">
            <a:avLst/>
          </a:prstGeom>
          <a:solidFill>
            <a:schemeClr val="bg2"/>
          </a:solidFill>
        </p:spPr>
        <p:txBody>
          <a:bodyPr lIns="274320" tIns="274320" rIns="274320" bIns="274320" anchor="ctr">
            <a:noAutofit/>
          </a:bodyPr>
          <a:lstStyle>
            <a:lvl1pPr marL="0" indent="0" algn="ctr">
              <a:buNone/>
              <a:defRPr sz="1800" b="0" i="0">
                <a:latin typeface="+mn-lt"/>
                <a:ea typeface="PS TT Commons Medium" charset="0"/>
                <a:cs typeface="PS TT Commons Medium" charset="0"/>
              </a:defRPr>
            </a:lvl1pPr>
          </a:lstStyle>
          <a:p>
            <a:pPr lvl="0"/>
            <a:r>
              <a:rPr lang="en-US" dirty="0"/>
              <a:t>Click to add text</a:t>
            </a:r>
          </a:p>
        </p:txBody>
      </p:sp>
      <p:sp>
        <p:nvSpPr>
          <p:cNvPr id="7" name="Content Placeholder 10"/>
          <p:cNvSpPr>
            <a:spLocks noGrp="1"/>
          </p:cNvSpPr>
          <p:nvPr>
            <p:ph sz="quarter" idx="14" hasCustomPrompt="1"/>
          </p:nvPr>
        </p:nvSpPr>
        <p:spPr>
          <a:xfrm>
            <a:off x="628651" y="3085072"/>
            <a:ext cx="2494735" cy="1342768"/>
          </a:xfrm>
          <a:prstGeom prst="rect">
            <a:avLst/>
          </a:prstGeom>
          <a:solidFill>
            <a:schemeClr val="bg2"/>
          </a:solidFill>
        </p:spPr>
        <p:txBody>
          <a:bodyPr lIns="274320" tIns="274320" rIns="274320" bIns="274320" anchor="ctr">
            <a:noAutofit/>
          </a:bodyPr>
          <a:lstStyle>
            <a:lvl1pPr marL="0" indent="0" algn="ctr">
              <a:buNone/>
              <a:defRPr sz="1800" b="0" i="0">
                <a:latin typeface="+mn-lt"/>
                <a:ea typeface="PS TT Commons Medium" charset="0"/>
                <a:cs typeface="PS TT Commons Medium" charset="0"/>
              </a:defRPr>
            </a:lvl1pPr>
          </a:lstStyle>
          <a:p>
            <a:pPr lvl="0"/>
            <a:r>
              <a:rPr lang="en-US" dirty="0"/>
              <a:t>Click to add text</a:t>
            </a:r>
          </a:p>
        </p:txBody>
      </p:sp>
      <p:sp>
        <p:nvSpPr>
          <p:cNvPr id="8" name="Content Placeholder 10"/>
          <p:cNvSpPr>
            <a:spLocks noGrp="1"/>
          </p:cNvSpPr>
          <p:nvPr>
            <p:ph sz="quarter" idx="15" hasCustomPrompt="1"/>
          </p:nvPr>
        </p:nvSpPr>
        <p:spPr>
          <a:xfrm>
            <a:off x="6020616" y="3085072"/>
            <a:ext cx="2494735" cy="1342768"/>
          </a:xfrm>
          <a:prstGeom prst="rect">
            <a:avLst/>
          </a:prstGeom>
          <a:solidFill>
            <a:schemeClr val="bg2"/>
          </a:solidFill>
        </p:spPr>
        <p:txBody>
          <a:bodyPr lIns="274320" tIns="274320" rIns="274320" bIns="274320" anchor="ctr">
            <a:noAutofit/>
          </a:bodyPr>
          <a:lstStyle>
            <a:lvl1pPr marL="0" indent="0" algn="ctr">
              <a:buNone/>
              <a:defRPr sz="1800" b="0" i="0">
                <a:latin typeface="+mn-lt"/>
                <a:ea typeface="PS TT Commons Medium" charset="0"/>
                <a:cs typeface="PS TT Commons Medium" charset="0"/>
              </a:defRPr>
            </a:lvl1pPr>
          </a:lstStyle>
          <a:p>
            <a:pPr lvl="0"/>
            <a:r>
              <a:rPr lang="en-US" dirty="0"/>
              <a:t>Click to add text</a:t>
            </a:r>
          </a:p>
        </p:txBody>
      </p:sp>
    </p:spTree>
    <p:extLst>
      <p:ext uri="{BB962C8B-B14F-4D97-AF65-F5344CB8AC3E}">
        <p14:creationId xmlns:p14="http://schemas.microsoft.com/office/powerpoint/2010/main" val="167446464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04_Content Slide (top title bar)">
    <p:spTree>
      <p:nvGrpSpPr>
        <p:cNvPr id="1" name=""/>
        <p:cNvGrpSpPr/>
        <p:nvPr/>
      </p:nvGrpSpPr>
      <p:grpSpPr>
        <a:xfrm>
          <a:off x="0" y="0"/>
          <a:ext cx="0" cy="0"/>
          <a:chOff x="0" y="0"/>
          <a:chExt cx="0" cy="0"/>
        </a:xfrm>
      </p:grpSpPr>
      <p:pic>
        <p:nvPicPr>
          <p:cNvPr id="8" name="Picture 7" descr="A white object with a black border&#10;&#10;Description automatically generated with medium confidence">
            <a:extLst>
              <a:ext uri="{FF2B5EF4-FFF2-40B4-BE49-F238E27FC236}">
                <a16:creationId xmlns:a16="http://schemas.microsoft.com/office/drawing/2014/main" id="{6F592B98-E829-4D75-987C-E10A1777DFDC}"/>
              </a:ext>
            </a:extLst>
          </p:cNvPr>
          <p:cNvPicPr>
            <a:picLocks noChangeAspect="1"/>
          </p:cNvPicPr>
          <p:nvPr/>
        </p:nvPicPr>
        <p:blipFill>
          <a:blip r:embed="rId2"/>
          <a:stretch>
            <a:fillRect/>
          </a:stretch>
        </p:blipFill>
        <p:spPr>
          <a:xfrm>
            <a:off x="0" y="0"/>
            <a:ext cx="9144000" cy="5143500"/>
          </a:xfrm>
          <a:prstGeom prst="rect">
            <a:avLst/>
          </a:prstGeom>
        </p:spPr>
      </p:pic>
      <p:sp>
        <p:nvSpPr>
          <p:cNvPr id="9" name="Title 1">
            <a:extLst>
              <a:ext uri="{FF2B5EF4-FFF2-40B4-BE49-F238E27FC236}">
                <a16:creationId xmlns:a16="http://schemas.microsoft.com/office/drawing/2014/main" id="{7BF004E1-6C6E-A41B-2708-AF445AAF3B69}"/>
              </a:ext>
            </a:extLst>
          </p:cNvPr>
          <p:cNvSpPr>
            <a:spLocks noGrp="1"/>
          </p:cNvSpPr>
          <p:nvPr>
            <p:ph type="title" hasCustomPrompt="1"/>
          </p:nvPr>
        </p:nvSpPr>
        <p:spPr>
          <a:xfrm>
            <a:off x="793342" y="9336"/>
            <a:ext cx="7548179" cy="463628"/>
          </a:xfrm>
          <a:prstGeom prst="rect">
            <a:avLst/>
          </a:prstGeom>
        </p:spPr>
        <p:txBody>
          <a:bodyPr>
            <a:noAutofit/>
          </a:bodyPr>
          <a:lstStyle>
            <a:lvl1pPr algn="l">
              <a:defRPr sz="2800" baseline="0">
                <a:solidFill>
                  <a:schemeClr val="bg1"/>
                </a:solidFill>
                <a:latin typeface="Segoe UI" panose="020B0502040204020203" pitchFamily="34" charset="0"/>
                <a:cs typeface="Segoe UI" panose="020B0502040204020203" pitchFamily="34" charset="0"/>
              </a:defRPr>
            </a:lvl1pPr>
          </a:lstStyle>
          <a:p>
            <a:r>
              <a:rPr lang="en-US" dirty="0"/>
              <a:t>Slide Title Goes Here</a:t>
            </a:r>
          </a:p>
        </p:txBody>
      </p:sp>
      <p:sp>
        <p:nvSpPr>
          <p:cNvPr id="10" name="Content Placeholder 2">
            <a:extLst>
              <a:ext uri="{FF2B5EF4-FFF2-40B4-BE49-F238E27FC236}">
                <a16:creationId xmlns:a16="http://schemas.microsoft.com/office/drawing/2014/main" id="{5A0E15C9-D306-B736-F041-3C5729A18DE3}"/>
              </a:ext>
            </a:extLst>
          </p:cNvPr>
          <p:cNvSpPr>
            <a:spLocks noGrp="1"/>
          </p:cNvSpPr>
          <p:nvPr>
            <p:ph idx="1"/>
          </p:nvPr>
        </p:nvSpPr>
        <p:spPr>
          <a:xfrm>
            <a:off x="900501" y="987374"/>
            <a:ext cx="7333862" cy="3655572"/>
          </a:xfrm>
        </p:spPr>
        <p:txBody>
          <a:bodyPr>
            <a:noAutofit/>
          </a:bodyPr>
          <a:lstStyle>
            <a:lvl1pPr>
              <a:defRPr sz="2200" baseline="0">
                <a:latin typeface="Open Sans" panose="020B0606030504020204" pitchFamily="34" charset="0"/>
              </a:defRPr>
            </a:lvl1pPr>
            <a:lvl2pPr>
              <a:defRPr sz="2000" baseline="0">
                <a:latin typeface="Open Sans" panose="020B0606030504020204" pitchFamily="34" charset="0"/>
              </a:defRPr>
            </a:lvl2pPr>
            <a:lvl3pPr>
              <a:defRPr sz="1800" baseline="0">
                <a:latin typeface="Open Sans" panose="020B0606030504020204" pitchFamily="34" charset="0"/>
              </a:defRPr>
            </a:lvl3pPr>
            <a:lvl4pPr>
              <a:defRPr sz="1800" baseline="0">
                <a:latin typeface="Open Sans" panose="020B0606030504020204" pitchFamily="34" charset="0"/>
              </a:defRPr>
            </a:lvl4pPr>
            <a:lvl5pPr>
              <a:defRPr sz="1800" baseline="0">
                <a:latin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2" name="Picture 1" descr="A white object with a black border&#10;&#10;Description automatically generated with medium confidence">
            <a:extLst>
              <a:ext uri="{FF2B5EF4-FFF2-40B4-BE49-F238E27FC236}">
                <a16:creationId xmlns:a16="http://schemas.microsoft.com/office/drawing/2014/main" id="{1E03FF75-F906-DFC4-F2DB-E6A0D0C643B9}"/>
              </a:ext>
            </a:extLst>
          </p:cNvPr>
          <p:cNvPicPr>
            <a:picLocks noChangeAspect="1"/>
          </p:cNvPicPr>
          <p:nvPr userDrawn="1"/>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24501031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Dual-Feed Slide &amp; Video Headsho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8DEDB86-0706-4847-A037-5877BF17D6DD}"/>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6" name="Oval 5">
            <a:extLst>
              <a:ext uri="{FF2B5EF4-FFF2-40B4-BE49-F238E27FC236}">
                <a16:creationId xmlns:a16="http://schemas.microsoft.com/office/drawing/2014/main" id="{9CC519E6-A1F1-6747-A3F6-20B949715D94}"/>
              </a:ext>
            </a:extLst>
          </p:cNvPr>
          <p:cNvSpPr/>
          <p:nvPr userDrawn="1"/>
        </p:nvSpPr>
        <p:spPr>
          <a:xfrm>
            <a:off x="1321230" y="150921"/>
            <a:ext cx="2150772" cy="18684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B17605FD-9760-4542-AA9A-73939422455B}"/>
              </a:ext>
            </a:extLst>
          </p:cNvPr>
          <p:cNvSpPr/>
          <p:nvPr userDrawn="1"/>
        </p:nvSpPr>
        <p:spPr>
          <a:xfrm>
            <a:off x="0" y="0"/>
            <a:ext cx="2642461" cy="267739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19C83BD3-B120-F546-94C9-3421EA0D53AB}"/>
              </a:ext>
            </a:extLst>
          </p:cNvPr>
          <p:cNvSpPr/>
          <p:nvPr userDrawn="1"/>
        </p:nvSpPr>
        <p:spPr>
          <a:xfrm>
            <a:off x="10612" y="1116615"/>
            <a:ext cx="3739715" cy="346527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FB1211D7-AC77-0040-827B-FD76A25CC725}"/>
              </a:ext>
            </a:extLst>
          </p:cNvPr>
          <p:cNvSpPr txBox="1">
            <a:spLocks/>
          </p:cNvSpPr>
          <p:nvPr userDrawn="1"/>
        </p:nvSpPr>
        <p:spPr>
          <a:xfrm>
            <a:off x="3758076" y="94720"/>
            <a:ext cx="5505191" cy="658485"/>
          </a:xfrm>
          <a:prstGeom prst="rect">
            <a:avLst/>
          </a:prstGeom>
        </p:spPr>
        <p:txBody>
          <a:bodyPr>
            <a:noAutofit/>
          </a:bodyPr>
          <a:lstStyle>
            <a:lvl1pPr algn="l" defTabSz="457200" rtl="0" eaLnBrk="1" latinLnBrk="0" hangingPunct="1">
              <a:spcBef>
                <a:spcPct val="0"/>
              </a:spcBef>
              <a:buNone/>
              <a:defRPr sz="3600" b="0" kern="1200" baseline="0">
                <a:solidFill>
                  <a:schemeClr val="tx1"/>
                </a:solidFill>
                <a:latin typeface="Segoe Pro" charset="0"/>
                <a:ea typeface="+mj-ea"/>
                <a:cs typeface="+mj-cs"/>
              </a:defRPr>
            </a:lvl1pPr>
          </a:lstStyle>
          <a:p>
            <a:r>
              <a:rPr lang="en-US" sz="2600" b="1">
                <a:solidFill>
                  <a:schemeClr val="bg1"/>
                </a:solidFill>
              </a:rPr>
              <a:t>Lesson 1: Understanding Kubernetes</a:t>
            </a:r>
          </a:p>
        </p:txBody>
      </p:sp>
      <p:sp>
        <p:nvSpPr>
          <p:cNvPr id="10" name="Subtitle 2">
            <a:extLst>
              <a:ext uri="{FF2B5EF4-FFF2-40B4-BE49-F238E27FC236}">
                <a16:creationId xmlns:a16="http://schemas.microsoft.com/office/drawing/2014/main" id="{E87FE959-2BAA-6442-9ACB-CB119AAA646D}"/>
              </a:ext>
            </a:extLst>
          </p:cNvPr>
          <p:cNvSpPr txBox="1">
            <a:spLocks/>
          </p:cNvSpPr>
          <p:nvPr userDrawn="1"/>
        </p:nvSpPr>
        <p:spPr>
          <a:xfrm>
            <a:off x="3963033" y="1321449"/>
            <a:ext cx="4975395" cy="475548"/>
          </a:xfrm>
          <a:prstGeom prst="rect">
            <a:avLst/>
          </a:prstGeom>
        </p:spPr>
        <p:txBody>
          <a:bodyPr vert="horz" lIns="91440" tIns="45720" rIns="91440" bIns="45720" rtlCol="0">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Segoe Pro" charset="0"/>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Segoe Pro" charset="0"/>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Segoe Pro" charset="0"/>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2600"/>
              <a:t>1.1 Understanding Containers</a:t>
            </a:r>
          </a:p>
        </p:txBody>
      </p:sp>
      <p:sp>
        <p:nvSpPr>
          <p:cNvPr id="11" name="Subtitle 2">
            <a:extLst>
              <a:ext uri="{FF2B5EF4-FFF2-40B4-BE49-F238E27FC236}">
                <a16:creationId xmlns:a16="http://schemas.microsoft.com/office/drawing/2014/main" id="{E6CC7EA0-7EF0-0944-B1AC-0F3988B8C99C}"/>
              </a:ext>
            </a:extLst>
          </p:cNvPr>
          <p:cNvSpPr txBox="1">
            <a:spLocks/>
          </p:cNvSpPr>
          <p:nvPr userDrawn="1"/>
        </p:nvSpPr>
        <p:spPr>
          <a:xfrm>
            <a:off x="3963032" y="2019398"/>
            <a:ext cx="4975395" cy="906683"/>
          </a:xfrm>
          <a:prstGeom prst="rect">
            <a:avLst/>
          </a:prstGeom>
        </p:spPr>
        <p:txBody>
          <a:bodyPr vert="horz" lIns="91440" tIns="45720" rIns="91440" bIns="45720" rtlCol="0">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2600"/>
              <a:t>1.2 Containers in Corporate </a:t>
            </a:r>
          </a:p>
          <a:p>
            <a:r>
              <a:rPr lang="en-US" sz="2600"/>
              <a:t>       Environments</a:t>
            </a:r>
          </a:p>
        </p:txBody>
      </p:sp>
      <p:sp>
        <p:nvSpPr>
          <p:cNvPr id="12" name="Subtitle 2">
            <a:extLst>
              <a:ext uri="{FF2B5EF4-FFF2-40B4-BE49-F238E27FC236}">
                <a16:creationId xmlns:a16="http://schemas.microsoft.com/office/drawing/2014/main" id="{9CD342B2-D10F-6D48-A74A-EF1E126A51B7}"/>
              </a:ext>
            </a:extLst>
          </p:cNvPr>
          <p:cNvSpPr txBox="1">
            <a:spLocks/>
          </p:cNvSpPr>
          <p:nvPr userDrawn="1"/>
        </p:nvSpPr>
        <p:spPr>
          <a:xfrm>
            <a:off x="3963031" y="3148482"/>
            <a:ext cx="4975395" cy="432317"/>
          </a:xfrm>
          <a:prstGeom prst="rect">
            <a:avLst/>
          </a:prstGeom>
        </p:spPr>
        <p:txBody>
          <a:bodyPr vert="horz" lIns="91440" tIns="45720" rIns="91440" bIns="45720" rtlCol="0">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2600"/>
              <a:t>1.3 The Rise of Kubernetes</a:t>
            </a:r>
          </a:p>
        </p:txBody>
      </p:sp>
      <p:sp>
        <p:nvSpPr>
          <p:cNvPr id="13" name="Subtitle 2">
            <a:extLst>
              <a:ext uri="{FF2B5EF4-FFF2-40B4-BE49-F238E27FC236}">
                <a16:creationId xmlns:a16="http://schemas.microsoft.com/office/drawing/2014/main" id="{53244D6A-E26C-2D4A-A946-D595B1B11FE3}"/>
              </a:ext>
            </a:extLst>
          </p:cNvPr>
          <p:cNvSpPr txBox="1">
            <a:spLocks/>
          </p:cNvSpPr>
          <p:nvPr userDrawn="1"/>
        </p:nvSpPr>
        <p:spPr>
          <a:xfrm>
            <a:off x="3963031" y="3803200"/>
            <a:ext cx="4975395" cy="432317"/>
          </a:xfrm>
          <a:prstGeom prst="rect">
            <a:avLst/>
          </a:prstGeom>
        </p:spPr>
        <p:txBody>
          <a:bodyPr vert="horz" lIns="91440" tIns="45720" rIns="91440" bIns="45720" rtlCol="0">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2600"/>
              <a:t>1.4 The Kubernetes Ecosystem</a:t>
            </a:r>
          </a:p>
        </p:txBody>
      </p:sp>
      <p:pic>
        <p:nvPicPr>
          <p:cNvPr id="14" name="Picture 13" descr="A person standing in front of a window posing for the camera&#10;&#10;Description automatically generated">
            <a:extLst>
              <a:ext uri="{FF2B5EF4-FFF2-40B4-BE49-F238E27FC236}">
                <a16:creationId xmlns:a16="http://schemas.microsoft.com/office/drawing/2014/main" id="{E752B01A-0237-D746-881B-4BE22A5F831A}"/>
              </a:ext>
            </a:extLst>
          </p:cNvPr>
          <p:cNvPicPr>
            <a:picLocks noChangeAspect="1"/>
          </p:cNvPicPr>
          <p:nvPr userDrawn="1"/>
        </p:nvPicPr>
        <p:blipFill>
          <a:blip r:embed="rId3"/>
          <a:stretch>
            <a:fillRect/>
          </a:stretch>
        </p:blipFill>
        <p:spPr>
          <a:xfrm>
            <a:off x="303336" y="1523583"/>
            <a:ext cx="3446991" cy="2096334"/>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4763070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8DEDB86-0706-4847-A037-5877BF17D6DD}"/>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ctrTitle" hasCustomPrompt="1"/>
          </p:nvPr>
        </p:nvSpPr>
        <p:spPr>
          <a:xfrm>
            <a:off x="3836832" y="1597819"/>
            <a:ext cx="4975394" cy="1102519"/>
          </a:xfrm>
          <a:prstGeom prst="rect">
            <a:avLst/>
          </a:prstGeom>
        </p:spPr>
        <p:txBody>
          <a:bodyPr>
            <a:noAutofit/>
          </a:bodyPr>
          <a:lstStyle>
            <a:lvl1pPr algn="l">
              <a:defRPr sz="3600" b="0" baseline="0">
                <a:solidFill>
                  <a:schemeClr val="tx1"/>
                </a:solidFill>
                <a:latin typeface="Segoe Pro" charset="0"/>
              </a:defRPr>
            </a:lvl1pPr>
          </a:lstStyle>
          <a:p>
            <a:r>
              <a:rPr lang="en-US"/>
              <a:t>Lesson #: Lesson Name</a:t>
            </a:r>
          </a:p>
        </p:txBody>
      </p:sp>
      <p:sp>
        <p:nvSpPr>
          <p:cNvPr id="3" name="Subtitle 2"/>
          <p:cNvSpPr>
            <a:spLocks noGrp="1"/>
          </p:cNvSpPr>
          <p:nvPr>
            <p:ph type="subTitle" idx="1" hasCustomPrompt="1"/>
          </p:nvPr>
        </p:nvSpPr>
        <p:spPr>
          <a:xfrm>
            <a:off x="3836831" y="2788538"/>
            <a:ext cx="4975395" cy="1314450"/>
          </a:xfrm>
        </p:spPr>
        <p:txBody>
          <a:bodyPr>
            <a:normAutofit/>
          </a:bodyPr>
          <a:lstStyle>
            <a:lvl1pPr marL="685800" indent="-630936" algn="l">
              <a:buNone/>
              <a:tabLst>
                <a:tab pos="574675" algn="l"/>
              </a:tabLst>
              <a:defRPr sz="2800" b="0" baseline="0">
                <a:solidFill>
                  <a:srgbClr val="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 	Learning objective or      Sub-lesson Title</a:t>
            </a:r>
          </a:p>
        </p:txBody>
      </p:sp>
      <p:pic>
        <p:nvPicPr>
          <p:cNvPr id="4" name="Picture 3">
            <a:extLst>
              <a:ext uri="{FF2B5EF4-FFF2-40B4-BE49-F238E27FC236}">
                <a16:creationId xmlns:a16="http://schemas.microsoft.com/office/drawing/2014/main" id="{9163F234-EB9D-6E5E-B61A-F1696C98AF13}"/>
              </a:ext>
            </a:extLst>
          </p:cNvPr>
          <p:cNvPicPr>
            <a:picLocks noChangeAspect="1"/>
          </p:cNvPicPr>
          <p:nvPr userDrawn="1"/>
        </p:nvPicPr>
        <p:blipFill>
          <a:blip r:embed="rId3"/>
          <a:stretch>
            <a:fillRect/>
          </a:stretch>
        </p:blipFill>
        <p:spPr>
          <a:xfrm>
            <a:off x="156754" y="4741818"/>
            <a:ext cx="901337" cy="281552"/>
          </a:xfrm>
          <a:prstGeom prst="rect">
            <a:avLst/>
          </a:prstGeom>
        </p:spPr>
      </p:pic>
      <p:pic>
        <p:nvPicPr>
          <p:cNvPr id="7" name="Picture 6">
            <a:extLst>
              <a:ext uri="{FF2B5EF4-FFF2-40B4-BE49-F238E27FC236}">
                <a16:creationId xmlns:a16="http://schemas.microsoft.com/office/drawing/2014/main" id="{29DC5631-3450-D07D-AE49-6F758CC4E012}"/>
              </a:ext>
            </a:extLst>
          </p:cNvPr>
          <p:cNvPicPr>
            <a:picLocks noChangeAspect="1"/>
          </p:cNvPicPr>
          <p:nvPr userDrawn="1"/>
        </p:nvPicPr>
        <p:blipFill>
          <a:blip r:embed="rId4"/>
          <a:stretch>
            <a:fillRect/>
          </a:stretch>
        </p:blipFill>
        <p:spPr>
          <a:xfrm>
            <a:off x="978265" y="953484"/>
            <a:ext cx="771429" cy="1746853"/>
          </a:xfrm>
          <a:prstGeom prst="rect">
            <a:avLst/>
          </a:prstGeom>
        </p:spPr>
      </p:pic>
      <p:pic>
        <p:nvPicPr>
          <p:cNvPr id="9" name="Picture 8">
            <a:extLst>
              <a:ext uri="{FF2B5EF4-FFF2-40B4-BE49-F238E27FC236}">
                <a16:creationId xmlns:a16="http://schemas.microsoft.com/office/drawing/2014/main" id="{ED18FFDD-FEE0-99C6-E431-B3F22AD370F2}"/>
              </a:ext>
            </a:extLst>
          </p:cNvPr>
          <p:cNvPicPr>
            <a:picLocks noChangeAspect="1"/>
          </p:cNvPicPr>
          <p:nvPr userDrawn="1"/>
        </p:nvPicPr>
        <p:blipFill>
          <a:blip r:embed="rId4"/>
          <a:stretch>
            <a:fillRect/>
          </a:stretch>
        </p:blipFill>
        <p:spPr>
          <a:xfrm>
            <a:off x="1529867" y="1226900"/>
            <a:ext cx="1198092" cy="1173400"/>
          </a:xfrm>
          <a:prstGeom prst="rect">
            <a:avLst/>
          </a:prstGeom>
        </p:spPr>
      </p:pic>
      <p:pic>
        <p:nvPicPr>
          <p:cNvPr id="12" name="Picture 11">
            <a:extLst>
              <a:ext uri="{FF2B5EF4-FFF2-40B4-BE49-F238E27FC236}">
                <a16:creationId xmlns:a16="http://schemas.microsoft.com/office/drawing/2014/main" id="{3A603345-DB86-E0A1-9A38-3987ECAE07C0}"/>
              </a:ext>
            </a:extLst>
          </p:cNvPr>
          <p:cNvPicPr>
            <a:picLocks noChangeAspect="1"/>
          </p:cNvPicPr>
          <p:nvPr userDrawn="1"/>
        </p:nvPicPr>
        <p:blipFill>
          <a:blip r:embed="rId5"/>
          <a:stretch>
            <a:fillRect/>
          </a:stretch>
        </p:blipFill>
        <p:spPr>
          <a:xfrm>
            <a:off x="809803" y="1053105"/>
            <a:ext cx="1901382" cy="1537695"/>
          </a:xfrm>
          <a:prstGeom prst="rect">
            <a:avLst/>
          </a:prstGeom>
        </p:spPr>
      </p:pic>
    </p:spTree>
    <p:extLst>
      <p:ext uri="{BB962C8B-B14F-4D97-AF65-F5344CB8AC3E}">
        <p14:creationId xmlns:p14="http://schemas.microsoft.com/office/powerpoint/2010/main" val="31282576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82B15B7-206B-CE49-A9F2-AB6BBB6FC9EF}"/>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a:xfrm>
            <a:off x="1138620" y="-57149"/>
            <a:ext cx="7548179" cy="560552"/>
          </a:xfrm>
          <a:prstGeom prst="rect">
            <a:avLst/>
          </a:prstGeom>
        </p:spPr>
        <p:txBody>
          <a:bodyPr>
            <a:noAutofit/>
          </a:bodyPr>
          <a:lstStyle>
            <a:lvl1pPr algn="l">
              <a:defRPr sz="3600">
                <a:solidFill>
                  <a:srgbClr val="FFFFFF"/>
                </a:solidFill>
                <a:latin typeface="Segoe Pro" charset="0"/>
              </a:defRPr>
            </a:lvl1pPr>
          </a:lstStyle>
          <a:p>
            <a:r>
              <a:rPr lang="en-US"/>
              <a:t>Click to edit Master title style</a:t>
            </a:r>
          </a:p>
        </p:txBody>
      </p:sp>
      <p:sp>
        <p:nvSpPr>
          <p:cNvPr id="3" name="Content Placeholder 2"/>
          <p:cNvSpPr>
            <a:spLocks noGrp="1"/>
          </p:cNvSpPr>
          <p:nvPr>
            <p:ph idx="1"/>
          </p:nvPr>
        </p:nvSpPr>
        <p:spPr>
          <a:xfrm>
            <a:off x="1147379" y="814771"/>
            <a:ext cx="6839712" cy="3547021"/>
          </a:xfrm>
        </p:spPr>
        <p:txBody>
          <a:bodyPr>
            <a:noAutofit/>
          </a:bodyPr>
          <a:lstStyle>
            <a:lvl1pPr>
              <a:defRPr sz="2200"/>
            </a:lvl1pPr>
            <a:lvl2pPr>
              <a:defRPr sz="20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 name="Picture 3">
            <a:extLst>
              <a:ext uri="{FF2B5EF4-FFF2-40B4-BE49-F238E27FC236}">
                <a16:creationId xmlns:a16="http://schemas.microsoft.com/office/drawing/2014/main" id="{791CD57F-32CF-0029-590E-9AD84A615580}"/>
              </a:ext>
            </a:extLst>
          </p:cNvPr>
          <p:cNvPicPr>
            <a:picLocks noChangeAspect="1"/>
          </p:cNvPicPr>
          <p:nvPr userDrawn="1"/>
        </p:nvPicPr>
        <p:blipFill>
          <a:blip r:embed="rId3"/>
          <a:stretch>
            <a:fillRect/>
          </a:stretch>
        </p:blipFill>
        <p:spPr>
          <a:xfrm>
            <a:off x="156754" y="4741818"/>
            <a:ext cx="901337" cy="281552"/>
          </a:xfrm>
          <a:prstGeom prst="rect">
            <a:avLst/>
          </a:prstGeom>
        </p:spPr>
      </p:pic>
    </p:spTree>
    <p:extLst>
      <p:ext uri="{BB962C8B-B14F-4D97-AF65-F5344CB8AC3E}">
        <p14:creationId xmlns:p14="http://schemas.microsoft.com/office/powerpoint/2010/main" val="442777933"/>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itle_Two Conten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699F60F-EF2B-8F45-B026-E22011617D54}"/>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a:xfrm>
            <a:off x="1143000" y="0"/>
            <a:ext cx="7552944" cy="557784"/>
          </a:xfrm>
          <a:prstGeom prst="rect">
            <a:avLst/>
          </a:prstGeom>
        </p:spPr>
        <p:txBody>
          <a:bodyPr>
            <a:noAutofit/>
          </a:bodyPr>
          <a:lstStyle>
            <a:lvl1pPr algn="l">
              <a:defRPr sz="3600">
                <a:solidFill>
                  <a:srgbClr val="FFFFFF"/>
                </a:solidFill>
                <a:latin typeface="Segoe Pro" charset="0"/>
              </a:defRPr>
            </a:lvl1pPr>
          </a:lstStyle>
          <a:p>
            <a:r>
              <a:rPr lang="en-US"/>
              <a:t>Click to edit Master title style</a:t>
            </a:r>
          </a:p>
        </p:txBody>
      </p:sp>
      <p:sp>
        <p:nvSpPr>
          <p:cNvPr id="3" name="Content Placeholder 2"/>
          <p:cNvSpPr>
            <a:spLocks noGrp="1"/>
          </p:cNvSpPr>
          <p:nvPr>
            <p:ph sz="half" idx="1"/>
          </p:nvPr>
        </p:nvSpPr>
        <p:spPr>
          <a:xfrm>
            <a:off x="457200" y="946140"/>
            <a:ext cx="4038600" cy="3394472"/>
          </a:xfrm>
        </p:spPr>
        <p:txBody>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57344" y="946356"/>
            <a:ext cx="4038600" cy="3394472"/>
          </a:xfrm>
        </p:spPr>
        <p:txBody>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a:extLst>
              <a:ext uri="{FF2B5EF4-FFF2-40B4-BE49-F238E27FC236}">
                <a16:creationId xmlns:a16="http://schemas.microsoft.com/office/drawing/2014/main" id="{493B0BC9-51E5-FD56-3CC4-18BD3946775B}"/>
              </a:ext>
            </a:extLst>
          </p:cNvPr>
          <p:cNvPicPr>
            <a:picLocks noChangeAspect="1"/>
          </p:cNvPicPr>
          <p:nvPr userDrawn="1"/>
        </p:nvPicPr>
        <p:blipFill>
          <a:blip r:embed="rId3"/>
          <a:stretch>
            <a:fillRect/>
          </a:stretch>
        </p:blipFill>
        <p:spPr>
          <a:xfrm>
            <a:off x="156754" y="4741818"/>
            <a:ext cx="901337" cy="281552"/>
          </a:xfrm>
          <a:prstGeom prst="rect">
            <a:avLst/>
          </a:prstGeom>
        </p:spPr>
      </p:pic>
    </p:spTree>
    <p:extLst>
      <p:ext uri="{BB962C8B-B14F-4D97-AF65-F5344CB8AC3E}">
        <p14:creationId xmlns:p14="http://schemas.microsoft.com/office/powerpoint/2010/main" val="41303941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_Images or Charts">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BE815FF-ED97-854C-9CA1-F2EAACC17B95}"/>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a:xfrm>
            <a:off x="1143000" y="-57149"/>
            <a:ext cx="7556938" cy="557784"/>
          </a:xfrm>
          <a:prstGeom prst="rect">
            <a:avLst/>
          </a:prstGeom>
        </p:spPr>
        <p:txBody>
          <a:bodyPr>
            <a:noAutofit/>
          </a:bodyPr>
          <a:lstStyle>
            <a:lvl1pPr algn="l">
              <a:defRPr sz="3600">
                <a:solidFill>
                  <a:srgbClr val="FFFFFF"/>
                </a:solidFill>
                <a:latin typeface="Segoe Pro" charset="0"/>
              </a:defRPr>
            </a:lvl1pPr>
          </a:lstStyle>
          <a:p>
            <a:r>
              <a:rPr lang="en-US"/>
              <a:t>Click to edit Master title style</a:t>
            </a:r>
          </a:p>
        </p:txBody>
      </p:sp>
      <p:sp>
        <p:nvSpPr>
          <p:cNvPr id="7"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3" name="Picture 2">
            <a:extLst>
              <a:ext uri="{FF2B5EF4-FFF2-40B4-BE49-F238E27FC236}">
                <a16:creationId xmlns:a16="http://schemas.microsoft.com/office/drawing/2014/main" id="{11A2F564-A9E0-D4A6-DA22-A87AA4D1320E}"/>
              </a:ext>
            </a:extLst>
          </p:cNvPr>
          <p:cNvPicPr>
            <a:picLocks noChangeAspect="1"/>
          </p:cNvPicPr>
          <p:nvPr userDrawn="1"/>
        </p:nvPicPr>
        <p:blipFill>
          <a:blip r:embed="rId3"/>
          <a:stretch>
            <a:fillRect/>
          </a:stretch>
        </p:blipFill>
        <p:spPr>
          <a:xfrm>
            <a:off x="156754" y="4741818"/>
            <a:ext cx="901337" cy="281552"/>
          </a:xfrm>
          <a:prstGeom prst="rect">
            <a:avLst/>
          </a:prstGeom>
        </p:spPr>
      </p:pic>
    </p:spTree>
    <p:extLst>
      <p:ext uri="{BB962C8B-B14F-4D97-AF65-F5344CB8AC3E}">
        <p14:creationId xmlns:p14="http://schemas.microsoft.com/office/powerpoint/2010/main" val="12061837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_Content_No Gray Backgroun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C646D90-D9DC-774A-9902-DD7E84D40216}"/>
              </a:ext>
            </a:extLst>
          </p:cNvPr>
          <p:cNvPicPr>
            <a:picLocks noChangeAspect="1"/>
          </p:cNvPicPr>
          <p:nvPr userDrawn="1"/>
        </p:nvPicPr>
        <p:blipFill>
          <a:blip r:embed="rId2"/>
          <a:stretch>
            <a:fillRect/>
          </a:stretch>
        </p:blipFill>
        <p:spPr>
          <a:xfrm>
            <a:off x="0" y="-1"/>
            <a:ext cx="9144000" cy="5143500"/>
          </a:xfrm>
          <a:prstGeom prst="rect">
            <a:avLst/>
          </a:prstGeom>
        </p:spPr>
      </p:pic>
      <p:sp>
        <p:nvSpPr>
          <p:cNvPr id="7" name="Title 1"/>
          <p:cNvSpPr>
            <a:spLocks noGrp="1"/>
          </p:cNvSpPr>
          <p:nvPr>
            <p:ph type="title"/>
          </p:nvPr>
        </p:nvSpPr>
        <p:spPr>
          <a:xfrm>
            <a:off x="1138620" y="-57149"/>
            <a:ext cx="7548179" cy="560552"/>
          </a:xfrm>
          <a:prstGeom prst="rect">
            <a:avLst/>
          </a:prstGeom>
        </p:spPr>
        <p:txBody>
          <a:bodyPr>
            <a:noAutofit/>
          </a:bodyPr>
          <a:lstStyle>
            <a:lvl1pPr algn="l">
              <a:defRPr sz="3600">
                <a:solidFill>
                  <a:srgbClr val="FFFFFF"/>
                </a:solidFill>
                <a:latin typeface="Segoe Pro" charset="0"/>
              </a:defRPr>
            </a:lvl1pPr>
          </a:lstStyle>
          <a:p>
            <a:r>
              <a:rPr lang="en-US"/>
              <a:t>Click to edit Master title style</a:t>
            </a:r>
          </a:p>
        </p:txBody>
      </p:sp>
      <p:sp>
        <p:nvSpPr>
          <p:cNvPr id="9"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3" name="Picture 2">
            <a:extLst>
              <a:ext uri="{FF2B5EF4-FFF2-40B4-BE49-F238E27FC236}">
                <a16:creationId xmlns:a16="http://schemas.microsoft.com/office/drawing/2014/main" id="{DE0DD9FC-78CB-CC48-03AD-07414DDC5108}"/>
              </a:ext>
            </a:extLst>
          </p:cNvPr>
          <p:cNvPicPr>
            <a:picLocks noChangeAspect="1"/>
          </p:cNvPicPr>
          <p:nvPr userDrawn="1"/>
        </p:nvPicPr>
        <p:blipFill>
          <a:blip r:embed="rId3"/>
          <a:stretch>
            <a:fillRect/>
          </a:stretch>
        </p:blipFill>
        <p:spPr>
          <a:xfrm>
            <a:off x="137159" y="4701540"/>
            <a:ext cx="891541" cy="322534"/>
          </a:xfrm>
          <a:prstGeom prst="rect">
            <a:avLst/>
          </a:prstGeom>
        </p:spPr>
      </p:pic>
    </p:spTree>
    <p:extLst>
      <p:ext uri="{BB962C8B-B14F-4D97-AF65-F5344CB8AC3E}">
        <p14:creationId xmlns:p14="http://schemas.microsoft.com/office/powerpoint/2010/main" val="28483181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_Content_No Bottom Ba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D6CEA3E-C82D-A746-AACF-52839FCFD37B}"/>
              </a:ext>
            </a:extLst>
          </p:cNvPr>
          <p:cNvPicPr>
            <a:picLocks noChangeAspect="1"/>
          </p:cNvPicPr>
          <p:nvPr userDrawn="1"/>
        </p:nvPicPr>
        <p:blipFill>
          <a:blip r:embed="rId2"/>
          <a:stretch>
            <a:fillRect/>
          </a:stretch>
        </p:blipFill>
        <p:spPr>
          <a:xfrm>
            <a:off x="0" y="-1"/>
            <a:ext cx="9144000" cy="5143500"/>
          </a:xfrm>
          <a:prstGeom prst="rect">
            <a:avLst/>
          </a:prstGeom>
        </p:spPr>
      </p:pic>
      <p:sp>
        <p:nvSpPr>
          <p:cNvPr id="6" name="Title 1"/>
          <p:cNvSpPr>
            <a:spLocks noGrp="1"/>
          </p:cNvSpPr>
          <p:nvPr>
            <p:ph type="title"/>
          </p:nvPr>
        </p:nvSpPr>
        <p:spPr>
          <a:xfrm>
            <a:off x="1138620" y="-63499"/>
            <a:ext cx="7548179" cy="560552"/>
          </a:xfrm>
          <a:prstGeom prst="rect">
            <a:avLst/>
          </a:prstGeom>
        </p:spPr>
        <p:txBody>
          <a:bodyPr>
            <a:noAutofit/>
          </a:bodyPr>
          <a:lstStyle>
            <a:lvl1pPr algn="l">
              <a:defRPr sz="3600">
                <a:solidFill>
                  <a:srgbClr val="FFFFFF"/>
                </a:solidFill>
                <a:latin typeface="Segoe Pro" charset="0"/>
              </a:defRPr>
            </a:lvl1pPr>
          </a:lstStyle>
          <a:p>
            <a:r>
              <a:rPr lang="en-US"/>
              <a:t>Click to edit Master title style</a:t>
            </a:r>
          </a:p>
        </p:txBody>
      </p:sp>
      <p:sp>
        <p:nvSpPr>
          <p:cNvPr id="3"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a:extLst>
              <a:ext uri="{FF2B5EF4-FFF2-40B4-BE49-F238E27FC236}">
                <a16:creationId xmlns:a16="http://schemas.microsoft.com/office/drawing/2014/main" id="{E81BFFD2-2A5F-1053-0E42-A89EDB7FA528}"/>
              </a:ext>
            </a:extLst>
          </p:cNvPr>
          <p:cNvPicPr>
            <a:picLocks noChangeAspect="1"/>
          </p:cNvPicPr>
          <p:nvPr userDrawn="1"/>
        </p:nvPicPr>
        <p:blipFill>
          <a:blip r:embed="rId3"/>
          <a:stretch>
            <a:fillRect/>
          </a:stretch>
        </p:blipFill>
        <p:spPr>
          <a:xfrm>
            <a:off x="137159" y="4701540"/>
            <a:ext cx="891541" cy="322534"/>
          </a:xfrm>
          <a:prstGeom prst="rect">
            <a:avLst/>
          </a:prstGeom>
        </p:spPr>
      </p:pic>
    </p:spTree>
    <p:extLst>
      <p:ext uri="{BB962C8B-B14F-4D97-AF65-F5344CB8AC3E}">
        <p14:creationId xmlns:p14="http://schemas.microsoft.com/office/powerpoint/2010/main" val="13611512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_Content">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2A2358E-A3D5-0E4B-A122-5E5714444FFE}"/>
              </a:ext>
            </a:extLst>
          </p:cNvPr>
          <p:cNvPicPr>
            <a:picLocks noChangeAspect="1"/>
          </p:cNvPicPr>
          <p:nvPr userDrawn="1"/>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7463373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5">
            <a:alphaModFix amt="0"/>
          </a:blip>
          <a:srcRect/>
          <a:stretch>
            <a:fillRect/>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latin typeface="Segoe Pro" charset="0"/>
              </a:defRPr>
            </a:lvl1pPr>
          </a:lstStyle>
          <a:p>
            <a:fld id="{128B0A6C-EF38-9441-ADBF-8FE45FA6C46E}" type="datetimeFigureOut">
              <a:rPr lang="en-US" smtClean="0"/>
              <a:pPr/>
              <a:t>Sun, 10/5/2025</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latin typeface="Segoe Pro" charset="0"/>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latin typeface="Segoe Pro" charset="0"/>
              </a:defRPr>
            </a:lvl1pPr>
          </a:lstStyle>
          <a:p>
            <a:fld id="{6D032D76-6BE4-154B-A130-37D069E42354}" type="slidenum">
              <a:rPr lang="en-US" smtClean="0"/>
              <a:pPr/>
              <a:t>‹#›</a:t>
            </a:fld>
            <a:endParaRPr lang="en-US"/>
          </a:p>
        </p:txBody>
      </p:sp>
    </p:spTree>
    <p:extLst>
      <p:ext uri="{BB962C8B-B14F-4D97-AF65-F5344CB8AC3E}">
        <p14:creationId xmlns:p14="http://schemas.microsoft.com/office/powerpoint/2010/main" val="3037476572"/>
      </p:ext>
    </p:extLst>
  </p:cSld>
  <p:clrMap bg1="lt1" tx1="dk1" bg2="lt2" tx2="dk2" accent1="accent1" accent2="accent2" accent3="accent3" accent4="accent4" accent5="accent5" accent6="accent6" hlink="hlink" folHlink="folHlink"/>
  <p:sldLayoutIdLst>
    <p:sldLayoutId id="2147483659" r:id="rId1"/>
    <p:sldLayoutId id="2147483658" r:id="rId2"/>
    <p:sldLayoutId id="2147483649" r:id="rId3"/>
    <p:sldLayoutId id="2147483650" r:id="rId4"/>
    <p:sldLayoutId id="2147483652" r:id="rId5"/>
    <p:sldLayoutId id="2147483654" r:id="rId6"/>
    <p:sldLayoutId id="2147483656" r:id="rId7"/>
    <p:sldLayoutId id="2147483657" r:id="rId8"/>
    <p:sldLayoutId id="2147483655" r:id="rId9"/>
    <p:sldLayoutId id="2147483661" r:id="rId10"/>
    <p:sldLayoutId id="2147483662" r:id="rId11"/>
    <p:sldLayoutId id="2147483663" r:id="rId12"/>
    <p:sldLayoutId id="2147483664" r:id="rId13"/>
  </p:sldLayoutIdLst>
  <p:txStyles>
    <p:titleStyle>
      <a:lvl1pPr algn="l"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Segoe Pro" charset="0"/>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Segoe Pro" charset="0"/>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Segoe Pro" charset="0"/>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Segoe Pro" charset="0"/>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Segoe Pro" charset="0"/>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5.png"/><Relationship Id="rId7"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3.xml"/><Relationship Id="rId6" Type="http://schemas.microsoft.com/office/2007/relationships/hdphoto" Target="../media/hdphoto1.wdp"/><Relationship Id="rId5" Type="http://schemas.openxmlformats.org/officeDocument/2006/relationships/image" Target="../media/image15.png"/><Relationship Id="rId10" Type="http://schemas.openxmlformats.org/officeDocument/2006/relationships/image" Target="../media/image19.png"/><Relationship Id="rId4" Type="http://schemas.openxmlformats.org/officeDocument/2006/relationships/image" Target="../media/image14.png"/><Relationship Id="rId9" Type="http://schemas.openxmlformats.org/officeDocument/2006/relationships/image" Target="../media/image18.png"/></Relationships>
</file>

<file path=ppt/slides/_rels/slide1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png"/><Relationship Id="rId1" Type="http://schemas.openxmlformats.org/officeDocument/2006/relationships/slideLayout" Target="../slideLayouts/slideLayout11.xml"/><Relationship Id="rId4" Type="http://schemas.openxmlformats.org/officeDocument/2006/relationships/image" Target="../media/image36.jpg"/></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1.xml"/><Relationship Id="rId5" Type="http://schemas.openxmlformats.org/officeDocument/2006/relationships/image" Target="../media/image50.png"/><Relationship Id="rId4" Type="http://schemas.openxmlformats.org/officeDocument/2006/relationships/image" Target="../media/image49.png"/></Relationships>
</file>

<file path=ppt/slides/_rels/slide3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3.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3.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3.xml"/></Relationships>
</file>

<file path=ppt/slides/_rels/slide8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3.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3.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3.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3.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3.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3.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3.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20.png"/><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Oval 16">
            <a:extLst>
              <a:ext uri="{FF2B5EF4-FFF2-40B4-BE49-F238E27FC236}">
                <a16:creationId xmlns:a16="http://schemas.microsoft.com/office/drawing/2014/main" id="{79A3E908-449E-044A-9510-AD48B0E8FE3B}"/>
              </a:ext>
            </a:extLst>
          </p:cNvPr>
          <p:cNvSpPr/>
          <p:nvPr/>
        </p:nvSpPr>
        <p:spPr>
          <a:xfrm>
            <a:off x="1321230" y="150921"/>
            <a:ext cx="2150772" cy="18684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1653CF1-49CF-AE4B-9D66-090C6B2B3917}"/>
              </a:ext>
            </a:extLst>
          </p:cNvPr>
          <p:cNvSpPr/>
          <p:nvPr/>
        </p:nvSpPr>
        <p:spPr>
          <a:xfrm>
            <a:off x="0" y="0"/>
            <a:ext cx="2642461" cy="267739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2B4D47F-A755-0D45-BC12-086C687FD70E}"/>
              </a:ext>
            </a:extLst>
          </p:cNvPr>
          <p:cNvSpPr/>
          <p:nvPr/>
        </p:nvSpPr>
        <p:spPr>
          <a:xfrm>
            <a:off x="10612" y="1116615"/>
            <a:ext cx="3739715" cy="346527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itle 1">
            <a:extLst>
              <a:ext uri="{FF2B5EF4-FFF2-40B4-BE49-F238E27FC236}">
                <a16:creationId xmlns:a16="http://schemas.microsoft.com/office/drawing/2014/main" id="{412337A7-EF2F-BD4E-96DF-29677C30DFCF}"/>
              </a:ext>
            </a:extLst>
          </p:cNvPr>
          <p:cNvSpPr txBox="1">
            <a:spLocks/>
          </p:cNvSpPr>
          <p:nvPr/>
        </p:nvSpPr>
        <p:spPr>
          <a:xfrm>
            <a:off x="3734819" y="-38100"/>
            <a:ext cx="5533440" cy="993314"/>
          </a:xfrm>
          <a:prstGeom prst="rect">
            <a:avLst/>
          </a:prstGeom>
        </p:spPr>
        <p:txBody>
          <a:bodyPr>
            <a:noAutofit/>
          </a:bodyPr>
          <a:lstStyle>
            <a:lvl1pPr algn="l" defTabSz="457200" rtl="0" eaLnBrk="1" latinLnBrk="0" hangingPunct="1">
              <a:spcBef>
                <a:spcPct val="0"/>
              </a:spcBef>
              <a:buNone/>
              <a:defRPr sz="3600" b="0" kern="1200" baseline="0">
                <a:solidFill>
                  <a:schemeClr val="tx1"/>
                </a:solidFill>
                <a:latin typeface="Segoe Pro" charset="0"/>
                <a:ea typeface="+mj-ea"/>
                <a:cs typeface="+mj-cs"/>
              </a:defRPr>
            </a:lvl1pPr>
          </a:lstStyle>
          <a:p>
            <a:r>
              <a:rPr lang="en-US" sz="3200" b="1" dirty="0">
                <a:solidFill>
                  <a:schemeClr val="bg1"/>
                </a:solidFill>
              </a:rPr>
              <a:t>GitHub Copilot for Almost Everyone</a:t>
            </a:r>
          </a:p>
        </p:txBody>
      </p:sp>
      <p:pic>
        <p:nvPicPr>
          <p:cNvPr id="3" name="Picture 2">
            <a:extLst>
              <a:ext uri="{FF2B5EF4-FFF2-40B4-BE49-F238E27FC236}">
                <a16:creationId xmlns:a16="http://schemas.microsoft.com/office/drawing/2014/main" id="{4BB8DB96-E122-7455-6046-6112A98E4D79}"/>
              </a:ext>
            </a:extLst>
          </p:cNvPr>
          <p:cNvPicPr>
            <a:picLocks noChangeAspect="1"/>
          </p:cNvPicPr>
          <p:nvPr/>
        </p:nvPicPr>
        <p:blipFill>
          <a:blip r:embed="rId3"/>
          <a:stretch>
            <a:fillRect/>
          </a:stretch>
        </p:blipFill>
        <p:spPr>
          <a:xfrm>
            <a:off x="156754" y="4741818"/>
            <a:ext cx="901337" cy="281552"/>
          </a:xfrm>
          <a:prstGeom prst="rect">
            <a:avLst/>
          </a:prstGeom>
        </p:spPr>
      </p:pic>
      <p:pic>
        <p:nvPicPr>
          <p:cNvPr id="7" name="Picture 6">
            <a:extLst>
              <a:ext uri="{FF2B5EF4-FFF2-40B4-BE49-F238E27FC236}">
                <a16:creationId xmlns:a16="http://schemas.microsoft.com/office/drawing/2014/main" id="{2C8F613B-EFA5-BEBA-670B-878DA49A4355}"/>
              </a:ext>
            </a:extLst>
          </p:cNvPr>
          <p:cNvPicPr>
            <a:picLocks noChangeAspect="1"/>
          </p:cNvPicPr>
          <p:nvPr/>
        </p:nvPicPr>
        <p:blipFill>
          <a:blip r:embed="rId4"/>
          <a:stretch>
            <a:fillRect/>
          </a:stretch>
        </p:blipFill>
        <p:spPr>
          <a:xfrm>
            <a:off x="4920012" y="1286687"/>
            <a:ext cx="3163054" cy="3125127"/>
          </a:xfrm>
          <a:prstGeom prst="rect">
            <a:avLst/>
          </a:prstGeom>
        </p:spPr>
      </p:pic>
      <p:pic>
        <p:nvPicPr>
          <p:cNvPr id="9" name="Picture 8" descr="A group of people sitting around a table with laptops&#10;&#10;Description automatically generated">
            <a:extLst>
              <a:ext uri="{FF2B5EF4-FFF2-40B4-BE49-F238E27FC236}">
                <a16:creationId xmlns:a16="http://schemas.microsoft.com/office/drawing/2014/main" id="{41F3C2C8-EDF1-C1F1-DEC4-1304DB65FDD3}"/>
              </a:ext>
            </a:extLst>
          </p:cNvPr>
          <p:cNvPicPr>
            <a:picLocks noChangeAspect="1"/>
          </p:cNvPicPr>
          <p:nvPr/>
        </p:nvPicPr>
        <p:blipFill>
          <a:blip r:embed="rId5">
            <a:extLst>
              <a:ext uri="{BEBA8EAE-BF5A-486C-A8C5-ECC9F3942E4B}">
                <a14:imgProps xmlns:a14="http://schemas.microsoft.com/office/drawing/2010/main">
                  <a14:imgLayer r:embed="rId6">
                    <a14:imgEffect>
                      <a14:artisticPencilSketch/>
                    </a14:imgEffect>
                  </a14:imgLayer>
                </a14:imgProps>
              </a:ext>
            </a:extLst>
          </a:blip>
          <a:stretch>
            <a:fillRect/>
          </a:stretch>
        </p:blipFill>
        <p:spPr>
          <a:xfrm>
            <a:off x="495381" y="1161183"/>
            <a:ext cx="3802470" cy="2374431"/>
          </a:xfrm>
          <a:prstGeom prst="rect">
            <a:avLst/>
          </a:prstGeom>
        </p:spPr>
      </p:pic>
      <p:sp>
        <p:nvSpPr>
          <p:cNvPr id="10" name="Subtitle 2">
            <a:extLst>
              <a:ext uri="{FF2B5EF4-FFF2-40B4-BE49-F238E27FC236}">
                <a16:creationId xmlns:a16="http://schemas.microsoft.com/office/drawing/2014/main" id="{2D52FBAA-CCB8-6A63-FE6F-EB94D38E8571}"/>
              </a:ext>
            </a:extLst>
          </p:cNvPr>
          <p:cNvSpPr>
            <a:spLocks noGrp="1"/>
          </p:cNvSpPr>
          <p:nvPr>
            <p:ph type="subTitle" idx="1"/>
          </p:nvPr>
        </p:nvSpPr>
        <p:spPr>
          <a:xfrm>
            <a:off x="123114" y="3727316"/>
            <a:ext cx="4975395" cy="1314450"/>
          </a:xfrm>
        </p:spPr>
        <p:txBody>
          <a:bodyPr/>
          <a:lstStyle/>
          <a:p>
            <a:r>
              <a:rPr lang="en-US" sz="2400" dirty="0"/>
              <a:t>Tim Warner</a:t>
            </a:r>
          </a:p>
          <a:p>
            <a:r>
              <a:rPr lang="en-US" sz="2400" dirty="0"/>
              <a:t>timw.info/linkedin</a:t>
            </a:r>
          </a:p>
          <a:p>
            <a:endParaRPr lang="en-US" dirty="0"/>
          </a:p>
        </p:txBody>
      </p:sp>
      <p:pic>
        <p:nvPicPr>
          <p:cNvPr id="4" name="Picture 3">
            <a:extLst>
              <a:ext uri="{FF2B5EF4-FFF2-40B4-BE49-F238E27FC236}">
                <a16:creationId xmlns:a16="http://schemas.microsoft.com/office/drawing/2014/main" id="{F627E40B-EEE9-59E6-97D9-61D5752FFBD0}"/>
              </a:ext>
            </a:extLst>
          </p:cNvPr>
          <p:cNvPicPr>
            <a:picLocks noChangeAspect="1"/>
          </p:cNvPicPr>
          <p:nvPr/>
        </p:nvPicPr>
        <p:blipFill>
          <a:blip r:embed="rId7"/>
          <a:stretch>
            <a:fillRect/>
          </a:stretch>
        </p:blipFill>
        <p:spPr>
          <a:xfrm>
            <a:off x="0" y="0"/>
            <a:ext cx="9144000" cy="5143500"/>
          </a:xfrm>
          <a:prstGeom prst="rect">
            <a:avLst/>
          </a:prstGeom>
        </p:spPr>
      </p:pic>
      <p:pic>
        <p:nvPicPr>
          <p:cNvPr id="5" name="Picture 4" descr="A black square with white text&#10;&#10;AI-generated content may be incorrect.">
            <a:extLst>
              <a:ext uri="{FF2B5EF4-FFF2-40B4-BE49-F238E27FC236}">
                <a16:creationId xmlns:a16="http://schemas.microsoft.com/office/drawing/2014/main" id="{CFC6D385-9EB4-D708-2C38-DC758BFDEC2A}"/>
              </a:ext>
            </a:extLst>
          </p:cNvPr>
          <p:cNvPicPr>
            <a:picLocks noChangeAspect="1"/>
          </p:cNvPicPr>
          <p:nvPr/>
        </p:nvPicPr>
        <p:blipFill>
          <a:blip r:embed="rId8"/>
          <a:stretch>
            <a:fillRect/>
          </a:stretch>
        </p:blipFill>
        <p:spPr>
          <a:xfrm>
            <a:off x="7792344" y="93193"/>
            <a:ext cx="1200150" cy="1200150"/>
          </a:xfrm>
          <a:prstGeom prst="rect">
            <a:avLst/>
          </a:prstGeom>
        </p:spPr>
      </p:pic>
      <p:pic>
        <p:nvPicPr>
          <p:cNvPr id="6" name="Picture 5" descr="A person in a suit&#10;&#10;AI-generated content may be incorrect.">
            <a:extLst>
              <a:ext uri="{FF2B5EF4-FFF2-40B4-BE49-F238E27FC236}">
                <a16:creationId xmlns:a16="http://schemas.microsoft.com/office/drawing/2014/main" id="{28F2FB1B-7B50-DDE8-D878-E5652B23586B}"/>
              </a:ext>
            </a:extLst>
          </p:cNvPr>
          <p:cNvPicPr>
            <a:picLocks noChangeAspect="1"/>
          </p:cNvPicPr>
          <p:nvPr/>
        </p:nvPicPr>
        <p:blipFill>
          <a:blip r:embed="rId9"/>
          <a:stretch>
            <a:fillRect/>
          </a:stretch>
        </p:blipFill>
        <p:spPr>
          <a:xfrm>
            <a:off x="0" y="0"/>
            <a:ext cx="9144000" cy="5143500"/>
          </a:xfrm>
          <a:prstGeom prst="rect">
            <a:avLst/>
          </a:prstGeom>
        </p:spPr>
      </p:pic>
      <p:pic>
        <p:nvPicPr>
          <p:cNvPr id="8" name="Picture 7">
            <a:extLst>
              <a:ext uri="{FF2B5EF4-FFF2-40B4-BE49-F238E27FC236}">
                <a16:creationId xmlns:a16="http://schemas.microsoft.com/office/drawing/2014/main" id="{CEBA6CED-D5A9-DBE5-80AB-DFAFEE9047C4}"/>
              </a:ext>
            </a:extLst>
          </p:cNvPr>
          <p:cNvPicPr>
            <a:picLocks noChangeAspect="1"/>
          </p:cNvPicPr>
          <p:nvPr/>
        </p:nvPicPr>
        <p:blipFill>
          <a:blip r:embed="rId10"/>
          <a:stretch>
            <a:fillRect/>
          </a:stretch>
        </p:blipFill>
        <p:spPr>
          <a:xfrm>
            <a:off x="0" y="4507"/>
            <a:ext cx="9144000" cy="5134486"/>
          </a:xfrm>
          <a:prstGeom prst="rect">
            <a:avLst/>
          </a:prstGeom>
        </p:spPr>
      </p:pic>
    </p:spTree>
    <p:extLst>
      <p:ext uri="{BB962C8B-B14F-4D97-AF65-F5344CB8AC3E}">
        <p14:creationId xmlns:p14="http://schemas.microsoft.com/office/powerpoint/2010/main" val="21920885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C13CD5A-27B8-CE65-7F0B-4005B7C42F1F}"/>
              </a:ext>
            </a:extLst>
          </p:cNvPr>
          <p:cNvSpPr>
            <a:spLocks noGrp="1"/>
          </p:cNvSpPr>
          <p:nvPr>
            <p:ph type="title"/>
          </p:nvPr>
        </p:nvSpPr>
        <p:spPr/>
        <p:txBody>
          <a:bodyPr/>
          <a:lstStyle/>
          <a:p>
            <a:r>
              <a:rPr lang="en-US" dirty="0"/>
              <a:t> </a:t>
            </a:r>
          </a:p>
        </p:txBody>
      </p:sp>
      <p:pic>
        <p:nvPicPr>
          <p:cNvPr id="3" name="Picture 2">
            <a:extLst>
              <a:ext uri="{FF2B5EF4-FFF2-40B4-BE49-F238E27FC236}">
                <a16:creationId xmlns:a16="http://schemas.microsoft.com/office/drawing/2014/main" id="{53E44CC2-C584-6637-8D72-8164F7D36FA5}"/>
              </a:ext>
            </a:extLst>
          </p:cNvPr>
          <p:cNvPicPr>
            <a:picLocks noChangeAspect="1"/>
          </p:cNvPicPr>
          <p:nvPr/>
        </p:nvPicPr>
        <p:blipFill>
          <a:blip r:embed="rId2"/>
          <a:stretch>
            <a:fillRect/>
          </a:stretch>
        </p:blipFill>
        <p:spPr>
          <a:xfrm>
            <a:off x="1168278" y="0"/>
            <a:ext cx="6807443" cy="5143500"/>
          </a:xfrm>
          <a:prstGeom prst="rect">
            <a:avLst/>
          </a:prstGeom>
        </p:spPr>
      </p:pic>
    </p:spTree>
    <p:extLst>
      <p:ext uri="{BB962C8B-B14F-4D97-AF65-F5344CB8AC3E}">
        <p14:creationId xmlns:p14="http://schemas.microsoft.com/office/powerpoint/2010/main" val="20012891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C13CD5A-27B8-CE65-7F0B-4005B7C42F1F}"/>
              </a:ext>
            </a:extLst>
          </p:cNvPr>
          <p:cNvSpPr>
            <a:spLocks noGrp="1"/>
          </p:cNvSpPr>
          <p:nvPr>
            <p:ph type="title"/>
          </p:nvPr>
        </p:nvSpPr>
        <p:spPr/>
        <p:txBody>
          <a:bodyPr/>
          <a:lstStyle/>
          <a:p>
            <a:r>
              <a:rPr lang="en-US" dirty="0"/>
              <a:t> </a:t>
            </a:r>
          </a:p>
        </p:txBody>
      </p:sp>
      <p:pic>
        <p:nvPicPr>
          <p:cNvPr id="6" name="Picture 5">
            <a:extLst>
              <a:ext uri="{FF2B5EF4-FFF2-40B4-BE49-F238E27FC236}">
                <a16:creationId xmlns:a16="http://schemas.microsoft.com/office/drawing/2014/main" id="{672263F6-A52C-C9BC-3B6D-3EF6F46AB42C}"/>
              </a:ext>
            </a:extLst>
          </p:cNvPr>
          <p:cNvPicPr>
            <a:picLocks noChangeAspect="1"/>
          </p:cNvPicPr>
          <p:nvPr/>
        </p:nvPicPr>
        <p:blipFill>
          <a:blip r:embed="rId2"/>
          <a:stretch>
            <a:fillRect/>
          </a:stretch>
        </p:blipFill>
        <p:spPr>
          <a:xfrm>
            <a:off x="1775366" y="0"/>
            <a:ext cx="5593268" cy="5143500"/>
          </a:xfrm>
          <a:prstGeom prst="rect">
            <a:avLst/>
          </a:prstGeom>
        </p:spPr>
      </p:pic>
    </p:spTree>
    <p:extLst>
      <p:ext uri="{BB962C8B-B14F-4D97-AF65-F5344CB8AC3E}">
        <p14:creationId xmlns:p14="http://schemas.microsoft.com/office/powerpoint/2010/main" val="28306689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C13CD5A-27B8-CE65-7F0B-4005B7C42F1F}"/>
              </a:ext>
            </a:extLst>
          </p:cNvPr>
          <p:cNvSpPr>
            <a:spLocks noGrp="1"/>
          </p:cNvSpPr>
          <p:nvPr>
            <p:ph type="title"/>
          </p:nvPr>
        </p:nvSpPr>
        <p:spPr/>
        <p:txBody>
          <a:bodyPr/>
          <a:lstStyle/>
          <a:p>
            <a:r>
              <a:rPr lang="en-US" dirty="0"/>
              <a:t> </a:t>
            </a:r>
          </a:p>
        </p:txBody>
      </p:sp>
      <p:pic>
        <p:nvPicPr>
          <p:cNvPr id="3" name="Picture 2">
            <a:extLst>
              <a:ext uri="{FF2B5EF4-FFF2-40B4-BE49-F238E27FC236}">
                <a16:creationId xmlns:a16="http://schemas.microsoft.com/office/drawing/2014/main" id="{AB43C5EB-78EC-95B7-FED7-A383D608222C}"/>
              </a:ext>
            </a:extLst>
          </p:cNvPr>
          <p:cNvPicPr>
            <a:picLocks noChangeAspect="1"/>
          </p:cNvPicPr>
          <p:nvPr/>
        </p:nvPicPr>
        <p:blipFill>
          <a:blip r:embed="rId2"/>
          <a:stretch>
            <a:fillRect/>
          </a:stretch>
        </p:blipFill>
        <p:spPr>
          <a:xfrm>
            <a:off x="0" y="174954"/>
            <a:ext cx="9144000" cy="4793591"/>
          </a:xfrm>
          <a:prstGeom prst="rect">
            <a:avLst/>
          </a:prstGeom>
        </p:spPr>
      </p:pic>
    </p:spTree>
    <p:extLst>
      <p:ext uri="{BB962C8B-B14F-4D97-AF65-F5344CB8AC3E}">
        <p14:creationId xmlns:p14="http://schemas.microsoft.com/office/powerpoint/2010/main" val="4872293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C13CD5A-27B8-CE65-7F0B-4005B7C42F1F}"/>
              </a:ext>
            </a:extLst>
          </p:cNvPr>
          <p:cNvSpPr>
            <a:spLocks noGrp="1"/>
          </p:cNvSpPr>
          <p:nvPr>
            <p:ph type="title"/>
          </p:nvPr>
        </p:nvSpPr>
        <p:spPr/>
        <p:txBody>
          <a:bodyPr/>
          <a:lstStyle/>
          <a:p>
            <a:r>
              <a:rPr lang="en-US" dirty="0"/>
              <a:t> </a:t>
            </a:r>
          </a:p>
        </p:txBody>
      </p:sp>
    </p:spTree>
    <p:extLst>
      <p:ext uri="{BB962C8B-B14F-4D97-AF65-F5344CB8AC3E}">
        <p14:creationId xmlns:p14="http://schemas.microsoft.com/office/powerpoint/2010/main" val="35003559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C13CD5A-27B8-CE65-7F0B-4005B7C42F1F}"/>
              </a:ext>
            </a:extLst>
          </p:cNvPr>
          <p:cNvSpPr>
            <a:spLocks noGrp="1"/>
          </p:cNvSpPr>
          <p:nvPr>
            <p:ph type="title"/>
          </p:nvPr>
        </p:nvSpPr>
        <p:spPr/>
        <p:txBody>
          <a:bodyPr/>
          <a:lstStyle/>
          <a:p>
            <a:r>
              <a:rPr lang="en-US" dirty="0"/>
              <a:t> </a:t>
            </a:r>
          </a:p>
        </p:txBody>
      </p:sp>
      <p:pic>
        <p:nvPicPr>
          <p:cNvPr id="6" name="Picture 5">
            <a:extLst>
              <a:ext uri="{FF2B5EF4-FFF2-40B4-BE49-F238E27FC236}">
                <a16:creationId xmlns:a16="http://schemas.microsoft.com/office/drawing/2014/main" id="{6B2C106F-692E-C8F3-09F1-949EBF7CBC16}"/>
              </a:ext>
            </a:extLst>
          </p:cNvPr>
          <p:cNvPicPr>
            <a:picLocks noChangeAspect="1"/>
          </p:cNvPicPr>
          <p:nvPr/>
        </p:nvPicPr>
        <p:blipFill>
          <a:blip r:embed="rId2"/>
          <a:stretch>
            <a:fillRect/>
          </a:stretch>
        </p:blipFill>
        <p:spPr>
          <a:xfrm>
            <a:off x="205321" y="0"/>
            <a:ext cx="8733357" cy="5143500"/>
          </a:xfrm>
          <a:prstGeom prst="rect">
            <a:avLst/>
          </a:prstGeom>
        </p:spPr>
      </p:pic>
    </p:spTree>
    <p:extLst>
      <p:ext uri="{BB962C8B-B14F-4D97-AF65-F5344CB8AC3E}">
        <p14:creationId xmlns:p14="http://schemas.microsoft.com/office/powerpoint/2010/main" val="5514040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D86C1A-A586-444B-A699-4C4D89D0FC10}"/>
              </a:ext>
            </a:extLst>
          </p:cNvPr>
          <p:cNvSpPr>
            <a:spLocks noGrp="1"/>
          </p:cNvSpPr>
          <p:nvPr>
            <p:ph type="title"/>
          </p:nvPr>
        </p:nvSpPr>
        <p:spPr/>
        <p:txBody>
          <a:bodyPr/>
          <a:lstStyle/>
          <a:p>
            <a:r>
              <a:rPr lang="en-US" dirty="0"/>
              <a:t> </a:t>
            </a:r>
          </a:p>
        </p:txBody>
      </p:sp>
      <p:pic>
        <p:nvPicPr>
          <p:cNvPr id="4" name="Picture 3">
            <a:extLst>
              <a:ext uri="{FF2B5EF4-FFF2-40B4-BE49-F238E27FC236}">
                <a16:creationId xmlns:a16="http://schemas.microsoft.com/office/drawing/2014/main" id="{E5535CDD-EF36-1E07-8884-34E4B23D08BD}"/>
              </a:ext>
            </a:extLst>
          </p:cNvPr>
          <p:cNvPicPr>
            <a:picLocks noChangeAspect="1"/>
          </p:cNvPicPr>
          <p:nvPr/>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6715584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D86C1A-A586-444B-A699-4C4D89D0FC10}"/>
              </a:ext>
            </a:extLst>
          </p:cNvPr>
          <p:cNvSpPr>
            <a:spLocks noGrp="1"/>
          </p:cNvSpPr>
          <p:nvPr>
            <p:ph type="title"/>
          </p:nvPr>
        </p:nvSpPr>
        <p:spPr/>
        <p:txBody>
          <a:bodyPr/>
          <a:lstStyle/>
          <a:p>
            <a:r>
              <a:rPr lang="en-US" dirty="0"/>
              <a:t> </a:t>
            </a:r>
          </a:p>
        </p:txBody>
      </p:sp>
      <p:pic>
        <p:nvPicPr>
          <p:cNvPr id="4" name="Picture 3">
            <a:extLst>
              <a:ext uri="{FF2B5EF4-FFF2-40B4-BE49-F238E27FC236}">
                <a16:creationId xmlns:a16="http://schemas.microsoft.com/office/drawing/2014/main" id="{677A8A13-DF54-3F9C-3DEC-AEF25BBD515E}"/>
              </a:ext>
            </a:extLst>
          </p:cNvPr>
          <p:cNvPicPr>
            <a:picLocks noChangeAspect="1"/>
          </p:cNvPicPr>
          <p:nvPr/>
        </p:nvPicPr>
        <p:blipFill>
          <a:blip r:embed="rId2"/>
          <a:stretch>
            <a:fillRect/>
          </a:stretch>
        </p:blipFill>
        <p:spPr>
          <a:xfrm>
            <a:off x="969693" y="0"/>
            <a:ext cx="7204614" cy="5143500"/>
          </a:xfrm>
          <a:prstGeom prst="rect">
            <a:avLst/>
          </a:prstGeom>
        </p:spPr>
      </p:pic>
    </p:spTree>
    <p:extLst>
      <p:ext uri="{BB962C8B-B14F-4D97-AF65-F5344CB8AC3E}">
        <p14:creationId xmlns:p14="http://schemas.microsoft.com/office/powerpoint/2010/main" val="18064391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D86C1A-A586-444B-A699-4C4D89D0FC10}"/>
              </a:ext>
            </a:extLst>
          </p:cNvPr>
          <p:cNvSpPr>
            <a:spLocks noGrp="1"/>
          </p:cNvSpPr>
          <p:nvPr>
            <p:ph type="title"/>
          </p:nvPr>
        </p:nvSpPr>
        <p:spPr/>
        <p:txBody>
          <a:bodyPr/>
          <a:lstStyle/>
          <a:p>
            <a:r>
              <a:rPr lang="en-US" dirty="0"/>
              <a:t> </a:t>
            </a:r>
          </a:p>
        </p:txBody>
      </p:sp>
      <p:pic>
        <p:nvPicPr>
          <p:cNvPr id="4" name="Picture 3">
            <a:extLst>
              <a:ext uri="{FF2B5EF4-FFF2-40B4-BE49-F238E27FC236}">
                <a16:creationId xmlns:a16="http://schemas.microsoft.com/office/drawing/2014/main" id="{8A28C0E3-C929-B3D2-D8EC-16277F720E44}"/>
              </a:ext>
            </a:extLst>
          </p:cNvPr>
          <p:cNvPicPr>
            <a:picLocks noChangeAspect="1"/>
          </p:cNvPicPr>
          <p:nvPr/>
        </p:nvPicPr>
        <p:blipFill>
          <a:blip r:embed="rId2"/>
          <a:stretch>
            <a:fillRect/>
          </a:stretch>
        </p:blipFill>
        <p:spPr>
          <a:xfrm>
            <a:off x="879837" y="0"/>
            <a:ext cx="7384326" cy="5143500"/>
          </a:xfrm>
          <a:prstGeom prst="rect">
            <a:avLst/>
          </a:prstGeom>
        </p:spPr>
      </p:pic>
    </p:spTree>
    <p:extLst>
      <p:ext uri="{BB962C8B-B14F-4D97-AF65-F5344CB8AC3E}">
        <p14:creationId xmlns:p14="http://schemas.microsoft.com/office/powerpoint/2010/main" val="8343388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D86C1A-A586-444B-A699-4C4D89D0FC10}"/>
              </a:ext>
            </a:extLst>
          </p:cNvPr>
          <p:cNvSpPr>
            <a:spLocks noGrp="1"/>
          </p:cNvSpPr>
          <p:nvPr>
            <p:ph type="title"/>
          </p:nvPr>
        </p:nvSpPr>
        <p:spPr/>
        <p:txBody>
          <a:bodyPr/>
          <a:lstStyle/>
          <a:p>
            <a:r>
              <a:rPr lang="en-US" dirty="0"/>
              <a:t> </a:t>
            </a:r>
          </a:p>
        </p:txBody>
      </p:sp>
      <p:pic>
        <p:nvPicPr>
          <p:cNvPr id="4" name="Picture 3">
            <a:extLst>
              <a:ext uri="{FF2B5EF4-FFF2-40B4-BE49-F238E27FC236}">
                <a16:creationId xmlns:a16="http://schemas.microsoft.com/office/drawing/2014/main" id="{6D30FE3D-71BE-4F85-47BA-0A1BF1EAC690}"/>
              </a:ext>
            </a:extLst>
          </p:cNvPr>
          <p:cNvPicPr>
            <a:picLocks noChangeAspect="1"/>
          </p:cNvPicPr>
          <p:nvPr/>
        </p:nvPicPr>
        <p:blipFill>
          <a:blip r:embed="rId2"/>
          <a:stretch>
            <a:fillRect/>
          </a:stretch>
        </p:blipFill>
        <p:spPr>
          <a:xfrm>
            <a:off x="908073" y="0"/>
            <a:ext cx="7327854" cy="5143500"/>
          </a:xfrm>
          <a:prstGeom prst="rect">
            <a:avLst/>
          </a:prstGeom>
        </p:spPr>
      </p:pic>
    </p:spTree>
    <p:extLst>
      <p:ext uri="{BB962C8B-B14F-4D97-AF65-F5344CB8AC3E}">
        <p14:creationId xmlns:p14="http://schemas.microsoft.com/office/powerpoint/2010/main" val="32766552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D86C1A-A586-444B-A699-4C4D89D0FC10}"/>
              </a:ext>
            </a:extLst>
          </p:cNvPr>
          <p:cNvSpPr>
            <a:spLocks noGrp="1"/>
          </p:cNvSpPr>
          <p:nvPr>
            <p:ph type="title"/>
          </p:nvPr>
        </p:nvSpPr>
        <p:spPr/>
        <p:txBody>
          <a:bodyPr/>
          <a:lstStyle/>
          <a:p>
            <a:r>
              <a:rPr lang="en-US" dirty="0"/>
              <a:t> </a:t>
            </a:r>
          </a:p>
        </p:txBody>
      </p:sp>
      <p:pic>
        <p:nvPicPr>
          <p:cNvPr id="4" name="Picture 3">
            <a:extLst>
              <a:ext uri="{FF2B5EF4-FFF2-40B4-BE49-F238E27FC236}">
                <a16:creationId xmlns:a16="http://schemas.microsoft.com/office/drawing/2014/main" id="{A3D1F685-58A7-A14A-5CFB-DE944D5CA6A0}"/>
              </a:ext>
            </a:extLst>
          </p:cNvPr>
          <p:cNvPicPr>
            <a:picLocks noChangeAspect="1"/>
          </p:cNvPicPr>
          <p:nvPr/>
        </p:nvPicPr>
        <p:blipFill>
          <a:blip r:embed="rId2"/>
          <a:stretch>
            <a:fillRect/>
          </a:stretch>
        </p:blipFill>
        <p:spPr>
          <a:xfrm>
            <a:off x="0" y="1499063"/>
            <a:ext cx="9144000" cy="2145374"/>
          </a:xfrm>
          <a:prstGeom prst="rect">
            <a:avLst/>
          </a:prstGeom>
        </p:spPr>
      </p:pic>
    </p:spTree>
    <p:extLst>
      <p:ext uri="{BB962C8B-B14F-4D97-AF65-F5344CB8AC3E}">
        <p14:creationId xmlns:p14="http://schemas.microsoft.com/office/powerpoint/2010/main" val="9794230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Tim Warner</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a:xfrm>
            <a:off x="1210101" y="0"/>
            <a:ext cx="5412767" cy="5143500"/>
          </a:xfrm>
        </p:spPr>
        <p:txBody>
          <a:bodyPr anchor="ctr"/>
          <a:lstStyle/>
          <a:p>
            <a:r>
              <a:rPr lang="en-US" dirty="0"/>
              <a:t>Based in Nashville, TN, US</a:t>
            </a:r>
          </a:p>
          <a:p>
            <a:r>
              <a:rPr lang="en-US" dirty="0"/>
              <a:t>Microsoft tech specialist and trainer since 1997 (Windows NT 4.0)</a:t>
            </a:r>
          </a:p>
          <a:p>
            <a:r>
              <a:rPr lang="en-US" dirty="0"/>
              <a:t>Microsoft Certified Trainer (MCT)</a:t>
            </a:r>
          </a:p>
          <a:p>
            <a:r>
              <a:rPr lang="en-US" dirty="0"/>
              <a:t>Microsoft MVP in Azure AI &amp; Cloud/Datacenter Management</a:t>
            </a:r>
          </a:p>
          <a:p>
            <a:r>
              <a:rPr lang="en-US" dirty="0"/>
              <a:t>Contact: </a:t>
            </a:r>
            <a:r>
              <a:rPr lang="en-US" b="1" dirty="0">
                <a:solidFill>
                  <a:srgbClr val="0070C0"/>
                </a:solidFill>
              </a:rPr>
              <a:t>TechTrainerTim.com</a:t>
            </a:r>
          </a:p>
        </p:txBody>
      </p:sp>
      <p:pic>
        <p:nvPicPr>
          <p:cNvPr id="4" name="Picture 3" descr="A person wearing glasses and a black jacket&#10;&#10;Description automatically generated">
            <a:extLst>
              <a:ext uri="{FF2B5EF4-FFF2-40B4-BE49-F238E27FC236}">
                <a16:creationId xmlns:a16="http://schemas.microsoft.com/office/drawing/2014/main" id="{1AA0544B-0605-925D-D660-448D42C54C4A}"/>
              </a:ext>
            </a:extLst>
          </p:cNvPr>
          <p:cNvPicPr>
            <a:picLocks noChangeAspect="1"/>
          </p:cNvPicPr>
          <p:nvPr/>
        </p:nvPicPr>
        <p:blipFill>
          <a:blip r:embed="rId2"/>
          <a:stretch>
            <a:fillRect/>
          </a:stretch>
        </p:blipFill>
        <p:spPr>
          <a:xfrm>
            <a:off x="6477638" y="1618786"/>
            <a:ext cx="2313384" cy="1994670"/>
          </a:xfrm>
          <a:prstGeom prst="rect">
            <a:avLst/>
          </a:prstGeom>
        </p:spPr>
      </p:pic>
    </p:spTree>
    <p:extLst>
      <p:ext uri="{BB962C8B-B14F-4D97-AF65-F5344CB8AC3E}">
        <p14:creationId xmlns:p14="http://schemas.microsoft.com/office/powerpoint/2010/main" val="18924805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CC82EA-B29A-B1D3-D703-466EB5E3604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FBB3527-5A14-9316-5B4B-4192A2ED725E}"/>
              </a:ext>
            </a:extLst>
          </p:cNvPr>
          <p:cNvSpPr>
            <a:spLocks noGrp="1"/>
          </p:cNvSpPr>
          <p:nvPr>
            <p:ph type="title"/>
          </p:nvPr>
        </p:nvSpPr>
        <p:spPr/>
        <p:txBody>
          <a:bodyPr/>
          <a:lstStyle/>
          <a:p>
            <a:r>
              <a:rPr lang="en-US" dirty="0"/>
              <a:t>Keeping an LLM on task be like…</a:t>
            </a:r>
          </a:p>
        </p:txBody>
      </p:sp>
      <p:pic>
        <p:nvPicPr>
          <p:cNvPr id="2" name="Picture 1">
            <a:extLst>
              <a:ext uri="{FF2B5EF4-FFF2-40B4-BE49-F238E27FC236}">
                <a16:creationId xmlns:a16="http://schemas.microsoft.com/office/drawing/2014/main" id="{D6DE17B6-E4BD-39E0-5D76-AA90DED86A3A}"/>
              </a:ext>
            </a:extLst>
          </p:cNvPr>
          <p:cNvPicPr>
            <a:picLocks noChangeAspect="1"/>
          </p:cNvPicPr>
          <p:nvPr/>
        </p:nvPicPr>
        <p:blipFill>
          <a:blip r:embed="rId2"/>
          <a:stretch>
            <a:fillRect/>
          </a:stretch>
        </p:blipFill>
        <p:spPr>
          <a:xfrm>
            <a:off x="-1126968" y="1198664"/>
            <a:ext cx="5698968" cy="3704329"/>
          </a:xfrm>
          <a:prstGeom prst="rect">
            <a:avLst/>
          </a:prstGeom>
        </p:spPr>
      </p:pic>
      <p:pic>
        <p:nvPicPr>
          <p:cNvPr id="1026" name="Picture 2">
            <a:extLst>
              <a:ext uri="{FF2B5EF4-FFF2-40B4-BE49-F238E27FC236}">
                <a16:creationId xmlns:a16="http://schemas.microsoft.com/office/drawing/2014/main" id="{495F42CE-6603-D297-315F-9703E5FFA6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68376" y="943313"/>
            <a:ext cx="2173344" cy="300152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 screenshot of a video game&#10;&#10;AI-generated content may be incorrect.">
            <a:extLst>
              <a:ext uri="{FF2B5EF4-FFF2-40B4-BE49-F238E27FC236}">
                <a16:creationId xmlns:a16="http://schemas.microsoft.com/office/drawing/2014/main" id="{8C020B90-36D8-CFFE-D5B4-D8C073A2D5ED}"/>
              </a:ext>
            </a:extLst>
          </p:cNvPr>
          <p:cNvPicPr>
            <a:picLocks noChangeAspect="1"/>
          </p:cNvPicPr>
          <p:nvPr/>
        </p:nvPicPr>
        <p:blipFill>
          <a:blip r:embed="rId4"/>
          <a:stretch>
            <a:fillRect/>
          </a:stretch>
        </p:blipFill>
        <p:spPr>
          <a:xfrm>
            <a:off x="5059329" y="2716298"/>
            <a:ext cx="3886200" cy="2186696"/>
          </a:xfrm>
          <a:prstGeom prst="rect">
            <a:avLst/>
          </a:prstGeom>
        </p:spPr>
      </p:pic>
    </p:spTree>
    <p:extLst>
      <p:ext uri="{BB962C8B-B14F-4D97-AF65-F5344CB8AC3E}">
        <p14:creationId xmlns:p14="http://schemas.microsoft.com/office/powerpoint/2010/main" val="17616035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4DF99F-60F4-480B-D4F1-C08A2F8D1B22}"/>
              </a:ext>
            </a:extLst>
          </p:cNvPr>
          <p:cNvSpPr>
            <a:spLocks noGrp="1"/>
          </p:cNvSpPr>
          <p:nvPr>
            <p:ph type="title"/>
          </p:nvPr>
        </p:nvSpPr>
        <p:spPr/>
        <p:txBody>
          <a:bodyPr/>
          <a:lstStyle/>
          <a:p>
            <a:r>
              <a:rPr lang="en-US" dirty="0"/>
              <a:t>Machine Learning (ML) lifecycle</a:t>
            </a:r>
          </a:p>
        </p:txBody>
      </p:sp>
      <p:pic>
        <p:nvPicPr>
          <p:cNvPr id="5" name="Picture 4">
            <a:extLst>
              <a:ext uri="{FF2B5EF4-FFF2-40B4-BE49-F238E27FC236}">
                <a16:creationId xmlns:a16="http://schemas.microsoft.com/office/drawing/2014/main" id="{37AE4629-162F-1E25-B633-CCA305142469}"/>
              </a:ext>
            </a:extLst>
          </p:cNvPr>
          <p:cNvPicPr>
            <a:picLocks noChangeAspect="1"/>
          </p:cNvPicPr>
          <p:nvPr/>
        </p:nvPicPr>
        <p:blipFill>
          <a:blip r:embed="rId3"/>
          <a:stretch>
            <a:fillRect/>
          </a:stretch>
        </p:blipFill>
        <p:spPr>
          <a:xfrm>
            <a:off x="1353954" y="730300"/>
            <a:ext cx="6495299" cy="4143293"/>
          </a:xfrm>
          <a:prstGeom prst="rect">
            <a:avLst/>
          </a:prstGeom>
        </p:spPr>
      </p:pic>
    </p:spTree>
    <p:extLst>
      <p:ext uri="{BB962C8B-B14F-4D97-AF65-F5344CB8AC3E}">
        <p14:creationId xmlns:p14="http://schemas.microsoft.com/office/powerpoint/2010/main" val="26193115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C815F7-6039-0352-C851-3A305E6B4289}"/>
              </a:ext>
            </a:extLst>
          </p:cNvPr>
          <p:cNvSpPr>
            <a:spLocks noGrp="1"/>
          </p:cNvSpPr>
          <p:nvPr>
            <p:ph type="title"/>
          </p:nvPr>
        </p:nvSpPr>
        <p:spPr>
          <a:xfrm>
            <a:off x="1237046" y="19487"/>
            <a:ext cx="7548179" cy="560552"/>
          </a:xfrm>
        </p:spPr>
        <p:txBody>
          <a:bodyPr anchor="ctr">
            <a:normAutofit/>
          </a:bodyPr>
          <a:lstStyle/>
          <a:p>
            <a:r>
              <a:rPr lang="en-US" sz="2600" dirty="0"/>
              <a:t>Neural Network</a:t>
            </a:r>
          </a:p>
        </p:txBody>
      </p:sp>
      <p:pic>
        <p:nvPicPr>
          <p:cNvPr id="6" name="Picture 5">
            <a:extLst>
              <a:ext uri="{FF2B5EF4-FFF2-40B4-BE49-F238E27FC236}">
                <a16:creationId xmlns:a16="http://schemas.microsoft.com/office/drawing/2014/main" id="{167E35BD-3DF8-94AD-B41C-740492856124}"/>
              </a:ext>
            </a:extLst>
          </p:cNvPr>
          <p:cNvPicPr>
            <a:picLocks noChangeAspect="1"/>
          </p:cNvPicPr>
          <p:nvPr/>
        </p:nvPicPr>
        <p:blipFill>
          <a:blip r:embed="rId3"/>
          <a:stretch>
            <a:fillRect/>
          </a:stretch>
        </p:blipFill>
        <p:spPr>
          <a:xfrm>
            <a:off x="1994869" y="672904"/>
            <a:ext cx="5493996" cy="4308850"/>
          </a:xfrm>
          <a:prstGeom prst="rect">
            <a:avLst/>
          </a:prstGeom>
        </p:spPr>
      </p:pic>
    </p:spTree>
    <p:extLst>
      <p:ext uri="{BB962C8B-B14F-4D97-AF65-F5344CB8AC3E}">
        <p14:creationId xmlns:p14="http://schemas.microsoft.com/office/powerpoint/2010/main" val="3471105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C815F7-6039-0352-C851-3A305E6B4289}"/>
              </a:ext>
            </a:extLst>
          </p:cNvPr>
          <p:cNvSpPr>
            <a:spLocks noGrp="1"/>
          </p:cNvSpPr>
          <p:nvPr>
            <p:ph type="title"/>
          </p:nvPr>
        </p:nvSpPr>
        <p:spPr>
          <a:xfrm>
            <a:off x="628650" y="428149"/>
            <a:ext cx="7886700" cy="407874"/>
          </a:xfrm>
        </p:spPr>
        <p:txBody>
          <a:bodyPr anchor="ctr">
            <a:normAutofit/>
          </a:bodyPr>
          <a:lstStyle/>
          <a:p>
            <a:r>
              <a:rPr lang="en-US" sz="2600" dirty="0"/>
              <a:t>Neural Network</a:t>
            </a:r>
          </a:p>
        </p:txBody>
      </p:sp>
      <p:pic>
        <p:nvPicPr>
          <p:cNvPr id="1026" name="Picture 2" descr="A close-up of words&#10;&#10;AI-generated content may be incorrect.">
            <a:extLst>
              <a:ext uri="{FF2B5EF4-FFF2-40B4-BE49-F238E27FC236}">
                <a16:creationId xmlns:a16="http://schemas.microsoft.com/office/drawing/2014/main" id="{A1FAC6E4-66C1-7C38-5A35-4CCE227C12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25762" r="1" b="4380"/>
          <a:stretch>
            <a:fillRect/>
          </a:stretch>
        </p:blipFill>
        <p:spPr bwMode="auto">
          <a:xfrm>
            <a:off x="210639" y="1192531"/>
            <a:ext cx="8901073" cy="3684270"/>
          </a:xfrm>
          <a:prstGeom prst="rect">
            <a:avLst/>
          </a:prstGeom>
          <a:solidFill>
            <a:srgbClr val="FFFFFF"/>
          </a:solidFill>
        </p:spPr>
      </p:pic>
      <p:sp>
        <p:nvSpPr>
          <p:cNvPr id="2" name="TextBox 1">
            <a:extLst>
              <a:ext uri="{FF2B5EF4-FFF2-40B4-BE49-F238E27FC236}">
                <a16:creationId xmlns:a16="http://schemas.microsoft.com/office/drawing/2014/main" id="{977AA0ED-F7BF-4E6A-8045-70B6691C695E}"/>
              </a:ext>
            </a:extLst>
          </p:cNvPr>
          <p:cNvSpPr txBox="1"/>
          <p:nvPr/>
        </p:nvSpPr>
        <p:spPr>
          <a:xfrm>
            <a:off x="2664822" y="4351769"/>
            <a:ext cx="3888378" cy="457200"/>
          </a:xfrm>
          <a:prstGeom prst="rect">
            <a:avLst/>
          </a:prstGeom>
        </p:spPr>
        <p:txBody>
          <a:bodyPr vert="horz" wrap="none" lIns="0" tIns="16485" rIns="32970" bIns="16485" rtlCol="0" anchor="b" anchorCtr="0">
            <a:noAutofit/>
          </a:bodyPr>
          <a:lstStyle/>
          <a:p>
            <a:pPr defTabSz="219751">
              <a:lnSpc>
                <a:spcPct val="85000"/>
              </a:lnSpc>
              <a:spcBef>
                <a:spcPct val="0"/>
              </a:spcBef>
            </a:pPr>
            <a:r>
              <a:rPr lang="en-US" sz="1763" dirty="0">
                <a:solidFill>
                  <a:srgbClr val="E5E5E5">
                    <a:lumMod val="10000"/>
                  </a:srgbClr>
                </a:solidFill>
                <a:latin typeface="JetBrains Mono" panose="02000009000000000000" pitchFamily="49" charset="0"/>
                <a:ea typeface="JetBrains Mono" panose="02000009000000000000" pitchFamily="49" charset="0"/>
                <a:cs typeface="JetBrains Mono" panose="02000009000000000000" pitchFamily="49" charset="0"/>
              </a:rPr>
              <a:t>go.techtrainertim.com/cloud</a:t>
            </a:r>
          </a:p>
        </p:txBody>
      </p:sp>
    </p:spTree>
    <p:extLst>
      <p:ext uri="{BB962C8B-B14F-4D97-AF65-F5344CB8AC3E}">
        <p14:creationId xmlns:p14="http://schemas.microsoft.com/office/powerpoint/2010/main" val="38281970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C815F7-6039-0352-C851-3A305E6B4289}"/>
              </a:ext>
            </a:extLst>
          </p:cNvPr>
          <p:cNvSpPr>
            <a:spLocks noGrp="1"/>
          </p:cNvSpPr>
          <p:nvPr>
            <p:ph type="title"/>
          </p:nvPr>
        </p:nvSpPr>
        <p:spPr>
          <a:xfrm>
            <a:off x="3422650" y="428149"/>
            <a:ext cx="5721350" cy="407874"/>
          </a:xfrm>
        </p:spPr>
        <p:txBody>
          <a:bodyPr/>
          <a:lstStyle/>
          <a:p>
            <a:r>
              <a:rPr lang="en-US" dirty="0"/>
              <a:t>GPT Basic Architecture</a:t>
            </a:r>
          </a:p>
        </p:txBody>
      </p:sp>
      <p:sp>
        <p:nvSpPr>
          <p:cNvPr id="7" name="Rectangle: Rounded Corners 6">
            <a:extLst>
              <a:ext uri="{FF2B5EF4-FFF2-40B4-BE49-F238E27FC236}">
                <a16:creationId xmlns:a16="http://schemas.microsoft.com/office/drawing/2014/main" id="{DBA6670C-6B52-36F3-F3FC-59A95DB432BB}"/>
              </a:ext>
            </a:extLst>
          </p:cNvPr>
          <p:cNvSpPr/>
          <p:nvPr/>
        </p:nvSpPr>
        <p:spPr>
          <a:xfrm>
            <a:off x="4615609" y="1309796"/>
            <a:ext cx="3450489" cy="40787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dirty="0"/>
              <a:t>OpenAI GPT 4o Image Generation</a:t>
            </a:r>
          </a:p>
        </p:txBody>
      </p:sp>
      <p:pic>
        <p:nvPicPr>
          <p:cNvPr id="3" name="Picture 2" descr="A computer screen shot of a person working on a computer&#10;&#10;AI-generated content may be incorrect.">
            <a:extLst>
              <a:ext uri="{FF2B5EF4-FFF2-40B4-BE49-F238E27FC236}">
                <a16:creationId xmlns:a16="http://schemas.microsoft.com/office/drawing/2014/main" id="{106581FD-C97A-DD08-CEFD-70A7A5465ED3}"/>
              </a:ext>
            </a:extLst>
          </p:cNvPr>
          <p:cNvPicPr>
            <a:picLocks noChangeAspect="1"/>
          </p:cNvPicPr>
          <p:nvPr/>
        </p:nvPicPr>
        <p:blipFill>
          <a:blip r:embed="rId2"/>
          <a:stretch>
            <a:fillRect/>
          </a:stretch>
        </p:blipFill>
        <p:spPr>
          <a:xfrm>
            <a:off x="-6350" y="0"/>
            <a:ext cx="3429000" cy="5143500"/>
          </a:xfrm>
          <a:prstGeom prst="rect">
            <a:avLst/>
          </a:prstGeom>
        </p:spPr>
      </p:pic>
      <p:sp>
        <p:nvSpPr>
          <p:cNvPr id="5" name="Rectangle: Rounded Corners 4">
            <a:extLst>
              <a:ext uri="{FF2B5EF4-FFF2-40B4-BE49-F238E27FC236}">
                <a16:creationId xmlns:a16="http://schemas.microsoft.com/office/drawing/2014/main" id="{939DD4C6-31E9-9EBA-D8E0-A076FDED9DB8}"/>
              </a:ext>
            </a:extLst>
          </p:cNvPr>
          <p:cNvSpPr/>
          <p:nvPr/>
        </p:nvSpPr>
        <p:spPr>
          <a:xfrm>
            <a:off x="4615609" y="1945637"/>
            <a:ext cx="3450489" cy="40787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dirty="0"/>
              <a:t>Multimodal generative AI</a:t>
            </a:r>
          </a:p>
        </p:txBody>
      </p:sp>
      <p:sp>
        <p:nvSpPr>
          <p:cNvPr id="8" name="Rectangle: Rounded Corners 7">
            <a:extLst>
              <a:ext uri="{FF2B5EF4-FFF2-40B4-BE49-F238E27FC236}">
                <a16:creationId xmlns:a16="http://schemas.microsoft.com/office/drawing/2014/main" id="{8598AF2B-330E-E919-60FC-6E8C67B55D66}"/>
              </a:ext>
            </a:extLst>
          </p:cNvPr>
          <p:cNvSpPr/>
          <p:nvPr/>
        </p:nvSpPr>
        <p:spPr>
          <a:xfrm>
            <a:off x="4615609" y="2639006"/>
            <a:ext cx="3450489" cy="40787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dirty="0"/>
              <a:t>Two ways to improve model:</a:t>
            </a:r>
          </a:p>
        </p:txBody>
      </p:sp>
      <p:sp>
        <p:nvSpPr>
          <p:cNvPr id="9" name="Rectangle: Rounded Corners 8">
            <a:extLst>
              <a:ext uri="{FF2B5EF4-FFF2-40B4-BE49-F238E27FC236}">
                <a16:creationId xmlns:a16="http://schemas.microsoft.com/office/drawing/2014/main" id="{1FFB6A68-C2A6-3C3B-8533-B5B804842113}"/>
              </a:ext>
            </a:extLst>
          </p:cNvPr>
          <p:cNvSpPr/>
          <p:nvPr/>
        </p:nvSpPr>
        <p:spPr>
          <a:xfrm>
            <a:off x="4642859" y="3332376"/>
            <a:ext cx="3450489" cy="407874"/>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sz="900" dirty="0"/>
              <a:t>Fine tuning</a:t>
            </a:r>
          </a:p>
        </p:txBody>
      </p:sp>
      <p:sp>
        <p:nvSpPr>
          <p:cNvPr id="10" name="Rectangle: Rounded Corners 9">
            <a:extLst>
              <a:ext uri="{FF2B5EF4-FFF2-40B4-BE49-F238E27FC236}">
                <a16:creationId xmlns:a16="http://schemas.microsoft.com/office/drawing/2014/main" id="{A63C8EDF-C364-7B2E-FDB4-0D6F26F01865}"/>
              </a:ext>
            </a:extLst>
          </p:cNvPr>
          <p:cNvSpPr/>
          <p:nvPr/>
        </p:nvSpPr>
        <p:spPr>
          <a:xfrm>
            <a:off x="4642859" y="3968217"/>
            <a:ext cx="3450489" cy="407874"/>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sz="900" dirty="0"/>
              <a:t>Retrieval Augmented Generation (RAG)</a:t>
            </a:r>
          </a:p>
        </p:txBody>
      </p:sp>
    </p:spTree>
    <p:extLst>
      <p:ext uri="{BB962C8B-B14F-4D97-AF65-F5344CB8AC3E}">
        <p14:creationId xmlns:p14="http://schemas.microsoft.com/office/powerpoint/2010/main" val="19695058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C815F7-6039-0352-C851-3A305E6B4289}"/>
              </a:ext>
            </a:extLst>
          </p:cNvPr>
          <p:cNvSpPr>
            <a:spLocks noGrp="1"/>
          </p:cNvSpPr>
          <p:nvPr>
            <p:ph type="title"/>
          </p:nvPr>
        </p:nvSpPr>
        <p:spPr>
          <a:xfrm>
            <a:off x="1174063" y="0"/>
            <a:ext cx="7548179" cy="560552"/>
          </a:xfrm>
        </p:spPr>
        <p:txBody>
          <a:bodyPr anchor="ctr">
            <a:normAutofit/>
          </a:bodyPr>
          <a:lstStyle/>
          <a:p>
            <a:r>
              <a:rPr lang="en-US" sz="3000" dirty="0"/>
              <a:t>Tokenization Process in LLMs</a:t>
            </a:r>
          </a:p>
        </p:txBody>
      </p:sp>
      <p:pic>
        <p:nvPicPr>
          <p:cNvPr id="12" name="Picture 11">
            <a:extLst>
              <a:ext uri="{FF2B5EF4-FFF2-40B4-BE49-F238E27FC236}">
                <a16:creationId xmlns:a16="http://schemas.microsoft.com/office/drawing/2014/main" id="{C1DD891D-C724-D436-6FCC-D7601F8F8A87}"/>
              </a:ext>
            </a:extLst>
          </p:cNvPr>
          <p:cNvPicPr>
            <a:picLocks noChangeAspect="1"/>
          </p:cNvPicPr>
          <p:nvPr/>
        </p:nvPicPr>
        <p:blipFill>
          <a:blip r:embed="rId2"/>
          <a:srcRect r="2225" b="1"/>
          <a:stretch>
            <a:fillRect/>
          </a:stretch>
        </p:blipFill>
        <p:spPr>
          <a:xfrm>
            <a:off x="802290" y="1108939"/>
            <a:ext cx="7539420" cy="3547021"/>
          </a:xfrm>
          <a:prstGeom prst="rect">
            <a:avLst/>
          </a:prstGeom>
          <a:noFill/>
        </p:spPr>
      </p:pic>
    </p:spTree>
    <p:extLst>
      <p:ext uri="{BB962C8B-B14F-4D97-AF65-F5344CB8AC3E}">
        <p14:creationId xmlns:p14="http://schemas.microsoft.com/office/powerpoint/2010/main" val="168494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C815F7-6039-0352-C851-3A305E6B4289}"/>
              </a:ext>
            </a:extLst>
          </p:cNvPr>
          <p:cNvSpPr>
            <a:spLocks noGrp="1"/>
          </p:cNvSpPr>
          <p:nvPr>
            <p:ph type="title"/>
          </p:nvPr>
        </p:nvSpPr>
        <p:spPr>
          <a:xfrm>
            <a:off x="628650" y="428149"/>
            <a:ext cx="7886700" cy="407874"/>
          </a:xfrm>
        </p:spPr>
        <p:txBody>
          <a:bodyPr anchor="ctr">
            <a:normAutofit/>
          </a:bodyPr>
          <a:lstStyle/>
          <a:p>
            <a:r>
              <a:rPr lang="en-US" sz="2600" dirty="0"/>
              <a:t>Context Length</a:t>
            </a:r>
          </a:p>
        </p:txBody>
      </p:sp>
      <p:sp>
        <p:nvSpPr>
          <p:cNvPr id="3" name="Rectangle 2">
            <a:extLst>
              <a:ext uri="{FF2B5EF4-FFF2-40B4-BE49-F238E27FC236}">
                <a16:creationId xmlns:a16="http://schemas.microsoft.com/office/drawing/2014/main" id="{66069B31-C117-FF80-12FB-7819CAAC88F3}"/>
              </a:ext>
            </a:extLst>
          </p:cNvPr>
          <p:cNvSpPr/>
          <p:nvPr/>
        </p:nvSpPr>
        <p:spPr>
          <a:xfrm>
            <a:off x="3178629" y="1227909"/>
            <a:ext cx="2786743" cy="337021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5" name="AutoShape 2">
            <a:extLst>
              <a:ext uri="{FF2B5EF4-FFF2-40B4-BE49-F238E27FC236}">
                <a16:creationId xmlns:a16="http://schemas.microsoft.com/office/drawing/2014/main" id="{B09A37F9-5371-E08C-2988-F58331A9C5DE}"/>
              </a:ext>
            </a:extLst>
          </p:cNvPr>
          <p:cNvSpPr>
            <a:spLocks noChangeAspect="1" noChangeArrowheads="1"/>
          </p:cNvSpPr>
          <p:nvPr/>
        </p:nvSpPr>
        <p:spPr bwMode="auto">
          <a:xfrm>
            <a:off x="4495800" y="2495550"/>
            <a:ext cx="152400" cy="1524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45720" tIns="22860" rIns="45720" bIns="22860" numCol="1" anchor="t" anchorCtr="0" compatLnSpc="1">
            <a:prstTxWarp prst="textNoShape">
              <a:avLst/>
            </a:prstTxWarp>
          </a:bodyPr>
          <a:lstStyle/>
          <a:p>
            <a:endParaRPr lang="en-US" sz="900"/>
          </a:p>
        </p:txBody>
      </p:sp>
      <p:pic>
        <p:nvPicPr>
          <p:cNvPr id="7" name="Picture 6">
            <a:extLst>
              <a:ext uri="{FF2B5EF4-FFF2-40B4-BE49-F238E27FC236}">
                <a16:creationId xmlns:a16="http://schemas.microsoft.com/office/drawing/2014/main" id="{E6057E14-582F-61C2-51A5-8BA3F852736D}"/>
              </a:ext>
            </a:extLst>
          </p:cNvPr>
          <p:cNvPicPr>
            <a:picLocks noChangeAspect="1"/>
          </p:cNvPicPr>
          <p:nvPr/>
        </p:nvPicPr>
        <p:blipFill>
          <a:blip r:embed="rId2"/>
          <a:stretch>
            <a:fillRect/>
          </a:stretch>
        </p:blipFill>
        <p:spPr>
          <a:xfrm>
            <a:off x="1633550" y="1235010"/>
            <a:ext cx="1270066" cy="1260540"/>
          </a:xfrm>
          <a:prstGeom prst="rect">
            <a:avLst/>
          </a:prstGeom>
        </p:spPr>
      </p:pic>
      <p:sp>
        <p:nvSpPr>
          <p:cNvPr id="8" name="Arrow: Down 7">
            <a:extLst>
              <a:ext uri="{FF2B5EF4-FFF2-40B4-BE49-F238E27FC236}">
                <a16:creationId xmlns:a16="http://schemas.microsoft.com/office/drawing/2014/main" id="{538C64F8-B00E-597E-EAF8-21067C477DB1}"/>
              </a:ext>
            </a:extLst>
          </p:cNvPr>
          <p:cNvSpPr/>
          <p:nvPr/>
        </p:nvSpPr>
        <p:spPr>
          <a:xfrm>
            <a:off x="6322423" y="1271451"/>
            <a:ext cx="465909" cy="3326675"/>
          </a:xfrm>
          <a:prstGeom prst="downArrow">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sz="900"/>
          </a:p>
        </p:txBody>
      </p:sp>
    </p:spTree>
    <p:extLst>
      <p:ext uri="{BB962C8B-B14F-4D97-AF65-F5344CB8AC3E}">
        <p14:creationId xmlns:p14="http://schemas.microsoft.com/office/powerpoint/2010/main" val="1484344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C815F7-6039-0352-C851-3A305E6B4289}"/>
              </a:ext>
            </a:extLst>
          </p:cNvPr>
          <p:cNvSpPr>
            <a:spLocks noGrp="1"/>
          </p:cNvSpPr>
          <p:nvPr>
            <p:ph type="title"/>
          </p:nvPr>
        </p:nvSpPr>
        <p:spPr>
          <a:xfrm>
            <a:off x="1244947" y="0"/>
            <a:ext cx="7548179" cy="560552"/>
          </a:xfrm>
        </p:spPr>
        <p:txBody>
          <a:bodyPr anchor="ctr">
            <a:normAutofit/>
          </a:bodyPr>
          <a:lstStyle/>
          <a:p>
            <a:r>
              <a:rPr lang="en-US" sz="2600" dirty="0"/>
              <a:t>Context Window</a:t>
            </a:r>
          </a:p>
        </p:txBody>
      </p:sp>
      <p:pic>
        <p:nvPicPr>
          <p:cNvPr id="9" name="Picture 8">
            <a:extLst>
              <a:ext uri="{FF2B5EF4-FFF2-40B4-BE49-F238E27FC236}">
                <a16:creationId xmlns:a16="http://schemas.microsoft.com/office/drawing/2014/main" id="{8EE2CA3F-7961-200A-5561-C04E126831C9}"/>
              </a:ext>
            </a:extLst>
          </p:cNvPr>
          <p:cNvPicPr>
            <a:picLocks noChangeAspect="1"/>
          </p:cNvPicPr>
          <p:nvPr/>
        </p:nvPicPr>
        <p:blipFill>
          <a:blip r:embed="rId3"/>
          <a:stretch>
            <a:fillRect/>
          </a:stretch>
        </p:blipFill>
        <p:spPr>
          <a:xfrm>
            <a:off x="1051244" y="1109680"/>
            <a:ext cx="7041513" cy="3341818"/>
          </a:xfrm>
          <a:prstGeom prst="rect">
            <a:avLst/>
          </a:prstGeom>
        </p:spPr>
      </p:pic>
    </p:spTree>
    <p:extLst>
      <p:ext uri="{BB962C8B-B14F-4D97-AF65-F5344CB8AC3E}">
        <p14:creationId xmlns:p14="http://schemas.microsoft.com/office/powerpoint/2010/main" val="21824481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C815F7-6039-0352-C851-3A305E6B4289}"/>
              </a:ext>
            </a:extLst>
          </p:cNvPr>
          <p:cNvSpPr>
            <a:spLocks noGrp="1"/>
          </p:cNvSpPr>
          <p:nvPr>
            <p:ph type="title"/>
          </p:nvPr>
        </p:nvSpPr>
        <p:spPr>
          <a:xfrm>
            <a:off x="793343" y="9336"/>
            <a:ext cx="7548179" cy="463628"/>
          </a:xfrm>
        </p:spPr>
        <p:txBody>
          <a:bodyPr anchor="ctr">
            <a:normAutofit/>
          </a:bodyPr>
          <a:lstStyle/>
          <a:p>
            <a:r>
              <a:rPr lang="en-US"/>
              <a:t>LLM Multi-Modal Processing</a:t>
            </a:r>
          </a:p>
        </p:txBody>
      </p:sp>
      <p:pic>
        <p:nvPicPr>
          <p:cNvPr id="6" name="Picture 5" descr="A black square with white text and arrows&#10;&#10;AI-generated content may be incorrect.">
            <a:extLst>
              <a:ext uri="{FF2B5EF4-FFF2-40B4-BE49-F238E27FC236}">
                <a16:creationId xmlns:a16="http://schemas.microsoft.com/office/drawing/2014/main" id="{846E276A-B537-7CDA-D6B5-E0A78A5F7FEA}"/>
              </a:ext>
            </a:extLst>
          </p:cNvPr>
          <p:cNvPicPr>
            <a:picLocks noChangeAspect="1"/>
          </p:cNvPicPr>
          <p:nvPr/>
        </p:nvPicPr>
        <p:blipFill>
          <a:blip r:embed="rId3"/>
          <a:srcRect t="1147" r="-1" b="1116"/>
          <a:stretch>
            <a:fillRect/>
          </a:stretch>
        </p:blipFill>
        <p:spPr>
          <a:xfrm>
            <a:off x="900501" y="987374"/>
            <a:ext cx="7333862" cy="3655572"/>
          </a:xfrm>
          <a:prstGeom prst="rect">
            <a:avLst/>
          </a:prstGeom>
          <a:noFill/>
        </p:spPr>
      </p:pic>
    </p:spTree>
    <p:extLst>
      <p:ext uri="{BB962C8B-B14F-4D97-AF65-F5344CB8AC3E}">
        <p14:creationId xmlns:p14="http://schemas.microsoft.com/office/powerpoint/2010/main" val="2741063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5D881CF-0F33-AF35-4A56-B87A7EEB54DF}"/>
              </a:ext>
            </a:extLst>
          </p:cNvPr>
          <p:cNvPicPr>
            <a:picLocks noChangeAspect="1"/>
          </p:cNvPicPr>
          <p:nvPr/>
        </p:nvPicPr>
        <p:blipFill>
          <a:blip r:embed="rId2"/>
          <a:stretch>
            <a:fillRect/>
          </a:stretch>
        </p:blipFill>
        <p:spPr>
          <a:xfrm>
            <a:off x="1785178" y="30692"/>
            <a:ext cx="5163590" cy="5016400"/>
          </a:xfrm>
          <a:prstGeom prst="rect">
            <a:avLst/>
          </a:prstGeom>
        </p:spPr>
      </p:pic>
      <p:pic>
        <p:nvPicPr>
          <p:cNvPr id="5" name="Picture 4">
            <a:extLst>
              <a:ext uri="{FF2B5EF4-FFF2-40B4-BE49-F238E27FC236}">
                <a16:creationId xmlns:a16="http://schemas.microsoft.com/office/drawing/2014/main" id="{50966601-C27E-2726-BF76-3627CCD844AF}"/>
              </a:ext>
            </a:extLst>
          </p:cNvPr>
          <p:cNvPicPr>
            <a:picLocks noChangeAspect="1"/>
          </p:cNvPicPr>
          <p:nvPr/>
        </p:nvPicPr>
        <p:blipFill>
          <a:blip r:embed="rId3"/>
          <a:stretch>
            <a:fillRect/>
          </a:stretch>
        </p:blipFill>
        <p:spPr>
          <a:xfrm>
            <a:off x="1347811" y="96409"/>
            <a:ext cx="6340801" cy="4819898"/>
          </a:xfrm>
          <a:prstGeom prst="rect">
            <a:avLst/>
          </a:prstGeom>
        </p:spPr>
      </p:pic>
    </p:spTree>
    <p:extLst>
      <p:ext uri="{BB962C8B-B14F-4D97-AF65-F5344CB8AC3E}">
        <p14:creationId xmlns:p14="http://schemas.microsoft.com/office/powerpoint/2010/main" val="3170133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subTnLst>
                                    <p:set>
                                      <p:cBhvr override="childStyle">
                                        <p:cTn dur="1" fill="hold" display="0" masterRel="nextClick" afterEffect="1"/>
                                        <p:tgtEl>
                                          <p:spTgt spid="3"/>
                                        </p:tgtEl>
                                        <p:attrNameLst>
                                          <p:attrName>style.visibility</p:attrName>
                                        </p:attrNameLst>
                                      </p:cBhvr>
                                      <p:to>
                                        <p:strVal val="hidden"/>
                                      </p:to>
                                    </p:set>
                                  </p:sub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C146CF2-1033-1D6A-4041-35049987BDC1}"/>
              </a:ext>
            </a:extLst>
          </p:cNvPr>
          <p:cNvSpPr>
            <a:spLocks noGrp="1"/>
          </p:cNvSpPr>
          <p:nvPr>
            <p:ph type="title"/>
          </p:nvPr>
        </p:nvSpPr>
        <p:spPr>
          <a:xfrm>
            <a:off x="1143000" y="-19050"/>
            <a:ext cx="7548179" cy="560552"/>
          </a:xfrm>
        </p:spPr>
        <p:txBody>
          <a:bodyPr/>
          <a:lstStyle/>
          <a:p>
            <a:r>
              <a:rPr lang="en-US" sz="3200" dirty="0"/>
              <a:t>Course Flow (Central Time Zone)</a:t>
            </a:r>
          </a:p>
        </p:txBody>
      </p:sp>
      <p:sp>
        <p:nvSpPr>
          <p:cNvPr id="5" name="Content Placeholder 4">
            <a:extLst>
              <a:ext uri="{FF2B5EF4-FFF2-40B4-BE49-F238E27FC236}">
                <a16:creationId xmlns:a16="http://schemas.microsoft.com/office/drawing/2014/main" id="{58ABDDE3-ED2D-5076-01A2-9459E36154BB}"/>
              </a:ext>
            </a:extLst>
          </p:cNvPr>
          <p:cNvSpPr>
            <a:spLocks noGrp="1"/>
          </p:cNvSpPr>
          <p:nvPr>
            <p:ph idx="1"/>
          </p:nvPr>
        </p:nvSpPr>
        <p:spPr>
          <a:xfrm>
            <a:off x="609600" y="971550"/>
            <a:ext cx="8915400" cy="3810000"/>
          </a:xfrm>
        </p:spPr>
        <p:txBody>
          <a:bodyPr/>
          <a:lstStyle/>
          <a:p>
            <a:r>
              <a:rPr lang="en-US" sz="2000" dirty="0"/>
              <a:t>09:00 am  -  Start - Segment 1 </a:t>
            </a:r>
            <a:r>
              <a:rPr lang="en-US" sz="2000" b="1" dirty="0">
                <a:solidFill>
                  <a:schemeClr val="accent1"/>
                </a:solidFill>
              </a:rPr>
              <a:t>[]</a:t>
            </a:r>
          </a:p>
          <a:p>
            <a:r>
              <a:rPr lang="en-US" sz="2000" dirty="0"/>
              <a:t>10:00 am  -  10-minute break - Segment 2 </a:t>
            </a:r>
            <a:r>
              <a:rPr lang="en-US" sz="2000" b="1" dirty="0">
                <a:solidFill>
                  <a:schemeClr val="accent1"/>
                </a:solidFill>
              </a:rPr>
              <a:t>[]</a:t>
            </a:r>
          </a:p>
          <a:p>
            <a:r>
              <a:rPr lang="en-US" sz="2000" dirty="0"/>
              <a:t>11:00 am   -  10-minute break - Segment 3 </a:t>
            </a:r>
            <a:r>
              <a:rPr lang="en-US" sz="2000" b="1" dirty="0">
                <a:solidFill>
                  <a:schemeClr val="accent1"/>
                </a:solidFill>
              </a:rPr>
              <a:t>[]</a:t>
            </a:r>
          </a:p>
          <a:p>
            <a:r>
              <a:rPr lang="en-US" sz="2000" dirty="0"/>
              <a:t>12:00 pm   - 10-minute break - Segment 4 </a:t>
            </a:r>
            <a:r>
              <a:rPr lang="en-US" sz="2000" b="1" dirty="0">
                <a:solidFill>
                  <a:schemeClr val="accent1"/>
                </a:solidFill>
              </a:rPr>
              <a:t>[]</a:t>
            </a:r>
          </a:p>
          <a:p>
            <a:r>
              <a:rPr lang="en-US" sz="2000" dirty="0"/>
              <a:t>01:00 pm -  Finish</a:t>
            </a:r>
          </a:p>
        </p:txBody>
      </p:sp>
    </p:spTree>
    <p:extLst>
      <p:ext uri="{BB962C8B-B14F-4D97-AF65-F5344CB8AC3E}">
        <p14:creationId xmlns:p14="http://schemas.microsoft.com/office/powerpoint/2010/main" val="409809993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AF453F9-48F7-DD5B-BB53-69187D977ED1}"/>
              </a:ext>
            </a:extLst>
          </p:cNvPr>
          <p:cNvPicPr>
            <a:picLocks noChangeAspect="1"/>
          </p:cNvPicPr>
          <p:nvPr/>
        </p:nvPicPr>
        <p:blipFill>
          <a:blip r:embed="rId2"/>
          <a:stretch>
            <a:fillRect/>
          </a:stretch>
        </p:blipFill>
        <p:spPr>
          <a:xfrm>
            <a:off x="0" y="74549"/>
            <a:ext cx="6197919" cy="2473452"/>
          </a:xfrm>
          <a:prstGeom prst="rect">
            <a:avLst/>
          </a:prstGeom>
        </p:spPr>
      </p:pic>
      <p:pic>
        <p:nvPicPr>
          <p:cNvPr id="7" name="Picture 6">
            <a:extLst>
              <a:ext uri="{FF2B5EF4-FFF2-40B4-BE49-F238E27FC236}">
                <a16:creationId xmlns:a16="http://schemas.microsoft.com/office/drawing/2014/main" id="{BEE74622-A1D3-B7EE-9379-EE16AE199A1C}"/>
              </a:ext>
            </a:extLst>
          </p:cNvPr>
          <p:cNvPicPr>
            <a:picLocks noChangeAspect="1"/>
          </p:cNvPicPr>
          <p:nvPr/>
        </p:nvPicPr>
        <p:blipFill>
          <a:blip r:embed="rId3"/>
          <a:stretch>
            <a:fillRect/>
          </a:stretch>
        </p:blipFill>
        <p:spPr>
          <a:xfrm>
            <a:off x="1279356" y="1288990"/>
            <a:ext cx="6585289" cy="2349621"/>
          </a:xfrm>
          <a:prstGeom prst="rect">
            <a:avLst/>
          </a:prstGeom>
        </p:spPr>
      </p:pic>
      <p:pic>
        <p:nvPicPr>
          <p:cNvPr id="9" name="Picture 8">
            <a:extLst>
              <a:ext uri="{FF2B5EF4-FFF2-40B4-BE49-F238E27FC236}">
                <a16:creationId xmlns:a16="http://schemas.microsoft.com/office/drawing/2014/main" id="{BFB7F621-B3FC-F032-58CC-3DFCA8F69B88}"/>
              </a:ext>
            </a:extLst>
          </p:cNvPr>
          <p:cNvPicPr>
            <a:picLocks noChangeAspect="1"/>
          </p:cNvPicPr>
          <p:nvPr/>
        </p:nvPicPr>
        <p:blipFill>
          <a:blip r:embed="rId4"/>
          <a:stretch>
            <a:fillRect/>
          </a:stretch>
        </p:blipFill>
        <p:spPr>
          <a:xfrm>
            <a:off x="1971509" y="1814444"/>
            <a:ext cx="6470983" cy="2683013"/>
          </a:xfrm>
          <a:prstGeom prst="rect">
            <a:avLst/>
          </a:prstGeom>
        </p:spPr>
      </p:pic>
      <p:pic>
        <p:nvPicPr>
          <p:cNvPr id="11" name="Picture 10">
            <a:extLst>
              <a:ext uri="{FF2B5EF4-FFF2-40B4-BE49-F238E27FC236}">
                <a16:creationId xmlns:a16="http://schemas.microsoft.com/office/drawing/2014/main" id="{CA4AFE93-12A9-F2FC-AE43-FB536356400A}"/>
              </a:ext>
            </a:extLst>
          </p:cNvPr>
          <p:cNvPicPr>
            <a:picLocks noChangeAspect="1"/>
          </p:cNvPicPr>
          <p:nvPr/>
        </p:nvPicPr>
        <p:blipFill>
          <a:blip r:embed="rId5"/>
          <a:stretch>
            <a:fillRect/>
          </a:stretch>
        </p:blipFill>
        <p:spPr>
          <a:xfrm>
            <a:off x="2771610" y="2268527"/>
            <a:ext cx="6413830" cy="2987829"/>
          </a:xfrm>
          <a:prstGeom prst="rect">
            <a:avLst/>
          </a:prstGeom>
        </p:spPr>
      </p:pic>
    </p:spTree>
    <p:extLst>
      <p:ext uri="{BB962C8B-B14F-4D97-AF65-F5344CB8AC3E}">
        <p14:creationId xmlns:p14="http://schemas.microsoft.com/office/powerpoint/2010/main" val="317209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subTnLst>
                                    <p:set>
                                      <p:cBhvr override="childStyle">
                                        <p:cTn dur="1" fill="hold" display="0" masterRel="nextClick" afterEffect="1"/>
                                        <p:tgtEl>
                                          <p:spTgt spid="5"/>
                                        </p:tgtEl>
                                        <p:attrNameLst>
                                          <p:attrName>style.visibility</p:attrName>
                                        </p:attrNameLst>
                                      </p:cBhvr>
                                      <p:to>
                                        <p:strVal val="hidden"/>
                                      </p:to>
                                    </p:set>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subTnLst>
                                    <p:set>
                                      <p:cBhvr override="childStyle">
                                        <p:cTn dur="1" fill="hold" display="0" masterRel="nextClick" afterEffect="1"/>
                                        <p:tgtEl>
                                          <p:spTgt spid="7"/>
                                        </p:tgtEl>
                                        <p:attrNameLst>
                                          <p:attrName>style.visibility</p:attrName>
                                        </p:attrNameLst>
                                      </p:cBhvr>
                                      <p:to>
                                        <p:strVal val="hidden"/>
                                      </p:to>
                                    </p:set>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subTnLst>
                                    <p:set>
                                      <p:cBhvr override="childStyle">
                                        <p:cTn dur="1" fill="hold" display="0" masterRel="nextClick" afterEffect="1"/>
                                        <p:tgtEl>
                                          <p:spTgt spid="9"/>
                                        </p:tgtEl>
                                        <p:attrNameLst>
                                          <p:attrName>style.visibility</p:attrName>
                                        </p:attrNameLst>
                                      </p:cBhvr>
                                      <p:to>
                                        <p:strVal val="hidden"/>
                                      </p:to>
                                    </p:set>
                                  </p:sub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C815F7-6039-0352-C851-3A305E6B4289}"/>
              </a:ext>
            </a:extLst>
          </p:cNvPr>
          <p:cNvSpPr>
            <a:spLocks noGrp="1"/>
          </p:cNvSpPr>
          <p:nvPr>
            <p:ph type="title"/>
          </p:nvPr>
        </p:nvSpPr>
        <p:spPr/>
        <p:txBody>
          <a:bodyPr/>
          <a:lstStyle/>
          <a:p>
            <a:r>
              <a:rPr lang="en-US" dirty="0"/>
              <a:t>Anthropic Model Context Protocol (MCP)</a:t>
            </a:r>
          </a:p>
        </p:txBody>
      </p:sp>
      <p:pic>
        <p:nvPicPr>
          <p:cNvPr id="6" name="Picture 5">
            <a:extLst>
              <a:ext uri="{FF2B5EF4-FFF2-40B4-BE49-F238E27FC236}">
                <a16:creationId xmlns:a16="http://schemas.microsoft.com/office/drawing/2014/main" id="{FAB10FE5-2B4D-A127-0211-003035DBB90A}"/>
              </a:ext>
            </a:extLst>
          </p:cNvPr>
          <p:cNvPicPr>
            <a:picLocks noChangeAspect="1"/>
          </p:cNvPicPr>
          <p:nvPr/>
        </p:nvPicPr>
        <p:blipFill>
          <a:blip r:embed="rId2"/>
          <a:stretch>
            <a:fillRect/>
          </a:stretch>
        </p:blipFill>
        <p:spPr>
          <a:xfrm>
            <a:off x="1939857" y="1041829"/>
            <a:ext cx="5313525" cy="3613198"/>
          </a:xfrm>
          <a:prstGeom prst="rect">
            <a:avLst/>
          </a:prstGeom>
        </p:spPr>
      </p:pic>
      <p:sp>
        <p:nvSpPr>
          <p:cNvPr id="7" name="Rectangle: Rounded Corners 6">
            <a:extLst>
              <a:ext uri="{FF2B5EF4-FFF2-40B4-BE49-F238E27FC236}">
                <a16:creationId xmlns:a16="http://schemas.microsoft.com/office/drawing/2014/main" id="{DBA6670C-6B52-36F3-F3FC-59A95DB432BB}"/>
              </a:ext>
            </a:extLst>
          </p:cNvPr>
          <p:cNvSpPr/>
          <p:nvPr/>
        </p:nvSpPr>
        <p:spPr>
          <a:xfrm>
            <a:off x="3422650" y="4731226"/>
            <a:ext cx="2705100" cy="29797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dirty="0"/>
              <a:t>modelcontextprotocol.io</a:t>
            </a:r>
          </a:p>
        </p:txBody>
      </p:sp>
    </p:spTree>
    <p:extLst>
      <p:ext uri="{BB962C8B-B14F-4D97-AF65-F5344CB8AC3E}">
        <p14:creationId xmlns:p14="http://schemas.microsoft.com/office/powerpoint/2010/main" val="85088786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8E3296B-E447-CBEB-0C05-83820D2136EF}"/>
              </a:ext>
            </a:extLst>
          </p:cNvPr>
          <p:cNvPicPr>
            <a:picLocks noChangeAspect="1"/>
          </p:cNvPicPr>
          <p:nvPr/>
        </p:nvPicPr>
        <p:blipFill>
          <a:blip r:embed="rId2"/>
          <a:stretch>
            <a:fillRect/>
          </a:stretch>
        </p:blipFill>
        <p:spPr>
          <a:xfrm>
            <a:off x="1025329" y="28575"/>
            <a:ext cx="7093343" cy="5143500"/>
          </a:xfrm>
          <a:prstGeom prst="rect">
            <a:avLst/>
          </a:prstGeom>
        </p:spPr>
      </p:pic>
    </p:spTree>
    <p:extLst>
      <p:ext uri="{BB962C8B-B14F-4D97-AF65-F5344CB8AC3E}">
        <p14:creationId xmlns:p14="http://schemas.microsoft.com/office/powerpoint/2010/main" val="52062336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0685C1F-83FE-1CA7-3093-C8E06994ADE7}"/>
              </a:ext>
            </a:extLst>
          </p:cNvPr>
          <p:cNvPicPr>
            <a:picLocks noChangeAspect="1"/>
          </p:cNvPicPr>
          <p:nvPr/>
        </p:nvPicPr>
        <p:blipFill>
          <a:blip r:embed="rId2"/>
          <a:stretch>
            <a:fillRect/>
          </a:stretch>
        </p:blipFill>
        <p:spPr>
          <a:xfrm>
            <a:off x="1080165" y="149688"/>
            <a:ext cx="6983670" cy="4993812"/>
          </a:xfrm>
          <a:prstGeom prst="rect">
            <a:avLst/>
          </a:prstGeom>
        </p:spPr>
      </p:pic>
    </p:spTree>
    <p:extLst>
      <p:ext uri="{BB962C8B-B14F-4D97-AF65-F5344CB8AC3E}">
        <p14:creationId xmlns:p14="http://schemas.microsoft.com/office/powerpoint/2010/main" val="18707542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What is Artificial Intelligence (AI)?</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a:xfrm>
            <a:off x="900501" y="744583"/>
            <a:ext cx="7962648" cy="4310743"/>
          </a:xfrm>
        </p:spPr>
        <p:txBody>
          <a:bodyPr vert="horz" lIns="91440" tIns="45720" rIns="91440" bIns="45720" rtlCol="0" anchor="t">
            <a:noAutofit/>
          </a:bodyPr>
          <a:lstStyle/>
          <a:p>
            <a:r>
              <a:rPr lang="en-US" sz="1600" dirty="0"/>
              <a:t>📌 Artificial Intelligence (AI) enables machines to mimic human intelligence—learning, sensing, and making decisions.</a:t>
            </a:r>
          </a:p>
          <a:p>
            <a:r>
              <a:rPr lang="en-US" sz="1600" dirty="0"/>
              <a:t>💡 You interact with AI daily without realizing it:</a:t>
            </a:r>
          </a:p>
          <a:p>
            <a:pPr lvl="1"/>
            <a:r>
              <a:rPr lang="en-US" sz="1400" dirty="0"/>
              <a:t>✅ Voice assistants understanding questions</a:t>
            </a:r>
          </a:p>
          <a:p>
            <a:pPr lvl="1"/>
            <a:r>
              <a:rPr lang="en-US" sz="1400" dirty="0"/>
              <a:t>✅ Personalized movie recommendations</a:t>
            </a:r>
          </a:p>
          <a:p>
            <a:pPr lvl="1"/>
            <a:r>
              <a:rPr lang="en-US" sz="1400" dirty="0"/>
              <a:t>✅ Instant text translation</a:t>
            </a:r>
          </a:p>
          <a:p>
            <a:r>
              <a:rPr lang="en-US" sz="1600" dirty="0"/>
              <a:t>🛠️ AI isn’t magic—it’s a practical technology already in apps you use.</a:t>
            </a:r>
          </a:p>
        </p:txBody>
      </p:sp>
    </p:spTree>
    <p:extLst>
      <p:ext uri="{BB962C8B-B14F-4D97-AF65-F5344CB8AC3E}">
        <p14:creationId xmlns:p14="http://schemas.microsoft.com/office/powerpoint/2010/main" val="2683549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AI workloads = Different types of tasks</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a:xfrm>
            <a:off x="900501" y="782059"/>
            <a:ext cx="7962648" cy="4310743"/>
          </a:xfrm>
        </p:spPr>
        <p:txBody>
          <a:bodyPr vert="horz" lIns="91440" tIns="45720" rIns="91440" bIns="45720" rtlCol="0" anchor="t">
            <a:noAutofit/>
          </a:bodyPr>
          <a:lstStyle/>
          <a:p>
            <a:r>
              <a:rPr lang="en-US" sz="1600" b="1" dirty="0"/>
              <a:t>AI workloads </a:t>
            </a:r>
            <a:r>
              <a:rPr lang="en-US" sz="1600" dirty="0"/>
              <a:t>= common AI-powered tasks like vision, language, and decision-making.</a:t>
            </a:r>
          </a:p>
          <a:p>
            <a:r>
              <a:rPr lang="en-US" sz="1600" b="1" dirty="0"/>
              <a:t>Key types: </a:t>
            </a:r>
            <a:r>
              <a:rPr lang="en-US" sz="1600" dirty="0"/>
              <a:t>Content moderation, computer vision, NLP, knowledge mining, document intelligence, and generative AI.</a:t>
            </a:r>
          </a:p>
          <a:p>
            <a:r>
              <a:rPr lang="en-US" sz="1600" b="1" dirty="0"/>
              <a:t>Azure AI services </a:t>
            </a:r>
            <a:r>
              <a:rPr lang="en-US" sz="1600" dirty="0"/>
              <a:t>simplify each workload with prebuilt models and APIs.</a:t>
            </a:r>
          </a:p>
          <a:p>
            <a:r>
              <a:rPr lang="en-US" sz="1600" b="1" dirty="0"/>
              <a:t>Examples: </a:t>
            </a:r>
            <a:r>
              <a:rPr lang="en-US" sz="1600" dirty="0"/>
              <a:t>Azure AI Vision (image analysis), Azure AI Language (text processing), Azure OpenAI Service (content generation).</a:t>
            </a:r>
          </a:p>
        </p:txBody>
      </p:sp>
    </p:spTree>
    <p:extLst>
      <p:ext uri="{BB962C8B-B14F-4D97-AF65-F5344CB8AC3E}">
        <p14:creationId xmlns:p14="http://schemas.microsoft.com/office/powerpoint/2010/main" val="172875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Content moderation and personalization</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a:xfrm>
            <a:off x="900501" y="744583"/>
            <a:ext cx="7962648" cy="4310743"/>
          </a:xfrm>
        </p:spPr>
        <p:txBody>
          <a:bodyPr vert="horz" lIns="91440" tIns="45720" rIns="91440" bIns="45720" rtlCol="0" anchor="t">
            <a:noAutofit/>
          </a:bodyPr>
          <a:lstStyle/>
          <a:p>
            <a:r>
              <a:rPr lang="en-US" sz="2000" dirty="0"/>
              <a:t>Content Moderation (Azure AI Content Safety)</a:t>
            </a:r>
          </a:p>
          <a:p>
            <a:pPr lvl="1"/>
            <a:r>
              <a:rPr lang="en-US" sz="1800" dirty="0"/>
              <a:t>Detects harmful content (profanity, hate speech, explicit images)</a:t>
            </a:r>
          </a:p>
          <a:p>
            <a:pPr lvl="1"/>
            <a:r>
              <a:rPr lang="en-US" sz="1800" dirty="0"/>
              <a:t>Used in gaming, social media, and e-commerce to ensure safety</a:t>
            </a:r>
          </a:p>
          <a:p>
            <a:pPr lvl="1"/>
            <a:r>
              <a:rPr lang="en-US" sz="1800" dirty="0"/>
              <a:t>Example: Contoso Games filters offensive messages in multiplayer chat</a:t>
            </a:r>
          </a:p>
          <a:p>
            <a:r>
              <a:rPr lang="en-US" sz="2000" dirty="0"/>
              <a:t>Personalization (Azure AI Personalizer)</a:t>
            </a:r>
          </a:p>
          <a:p>
            <a:pPr lvl="1"/>
            <a:r>
              <a:rPr lang="en-US" sz="1800" dirty="0"/>
              <a:t>AI learns user behavior and recommends products, services, or content</a:t>
            </a:r>
          </a:p>
          <a:p>
            <a:pPr lvl="1"/>
            <a:r>
              <a:rPr lang="en-US" sz="1800" dirty="0"/>
              <a:t>Example: </a:t>
            </a:r>
            <a:r>
              <a:rPr lang="en-US" sz="1800" dirty="0" err="1"/>
              <a:t>Fabrikam</a:t>
            </a:r>
            <a:r>
              <a:rPr lang="en-US" sz="1800" dirty="0"/>
              <a:t> News suggests articles based on reading habits</a:t>
            </a:r>
          </a:p>
        </p:txBody>
      </p:sp>
    </p:spTree>
    <p:extLst>
      <p:ext uri="{BB962C8B-B14F-4D97-AF65-F5344CB8AC3E}">
        <p14:creationId xmlns:p14="http://schemas.microsoft.com/office/powerpoint/2010/main" val="921485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Computer vision solutions with Azure</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a:xfrm>
            <a:off x="900501" y="744583"/>
            <a:ext cx="7962648" cy="4310743"/>
          </a:xfrm>
        </p:spPr>
        <p:txBody>
          <a:bodyPr vert="horz" lIns="91440" tIns="45720" rIns="91440" bIns="45720" rtlCol="0" anchor="t">
            <a:noAutofit/>
          </a:bodyPr>
          <a:lstStyle/>
          <a:p>
            <a:r>
              <a:rPr lang="en-US" sz="2000" dirty="0"/>
              <a:t>Azure AI Vision (formerly Azure Computer Vision)</a:t>
            </a:r>
          </a:p>
          <a:p>
            <a:pPr lvl="1"/>
            <a:r>
              <a:rPr lang="en-US" sz="1800" dirty="0"/>
              <a:t>Analyze images &amp; videos for objects, faces, or text</a:t>
            </a:r>
          </a:p>
          <a:p>
            <a:pPr lvl="1"/>
            <a:r>
              <a:rPr lang="en-US" sz="1800" dirty="0"/>
              <a:t>OCR (Optical Character Recognition) extracts text from scanned docs</a:t>
            </a:r>
          </a:p>
          <a:p>
            <a:pPr lvl="1"/>
            <a:r>
              <a:rPr lang="en-US" sz="1800" dirty="0"/>
              <a:t>Example: </a:t>
            </a:r>
            <a:r>
              <a:rPr lang="en-US" sz="1800" dirty="0" err="1"/>
              <a:t>Fabrikam</a:t>
            </a:r>
            <a:r>
              <a:rPr lang="en-US" sz="1800" dirty="0"/>
              <a:t> Manufacturing automates defect detection on an assembly line</a:t>
            </a:r>
          </a:p>
        </p:txBody>
      </p:sp>
    </p:spTree>
    <p:extLst>
      <p:ext uri="{BB962C8B-B14F-4D97-AF65-F5344CB8AC3E}">
        <p14:creationId xmlns:p14="http://schemas.microsoft.com/office/powerpoint/2010/main" val="2714711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Harness the power of NLP</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a:xfrm>
            <a:off x="900501" y="744583"/>
            <a:ext cx="7962648" cy="4310743"/>
          </a:xfrm>
        </p:spPr>
        <p:txBody>
          <a:bodyPr vert="horz" lIns="91440" tIns="45720" rIns="91440" bIns="45720" rtlCol="0" anchor="t">
            <a:noAutofit/>
          </a:bodyPr>
          <a:lstStyle/>
          <a:p>
            <a:r>
              <a:rPr lang="en-US" sz="1800" dirty="0"/>
              <a:t>Text Analytics (Azure AI Language)</a:t>
            </a:r>
          </a:p>
          <a:p>
            <a:pPr lvl="1"/>
            <a:r>
              <a:rPr lang="en-US" sz="1600" dirty="0"/>
              <a:t>Sentiment analysis (positive/negative/neutral feedback detection)</a:t>
            </a:r>
          </a:p>
          <a:p>
            <a:pPr lvl="1"/>
            <a:r>
              <a:rPr lang="en-US" sz="1600" dirty="0"/>
              <a:t>Key phrase &amp; entity extraction (names, locations, products from text)</a:t>
            </a:r>
          </a:p>
          <a:p>
            <a:pPr lvl="1"/>
            <a:r>
              <a:rPr lang="en-US" sz="1600" dirty="0"/>
              <a:t>Example: A. Datum uses AI to summarize customer complaints</a:t>
            </a:r>
          </a:p>
          <a:p>
            <a:r>
              <a:rPr lang="en-US" sz="1800" dirty="0"/>
              <a:t>Conversational AI (Azure AI Bot Service)</a:t>
            </a:r>
          </a:p>
          <a:p>
            <a:pPr lvl="1"/>
            <a:r>
              <a:rPr lang="en-US" sz="1600" dirty="0"/>
              <a:t>Enables AI-powered chatbots for customer support</a:t>
            </a:r>
          </a:p>
          <a:p>
            <a:pPr lvl="1"/>
            <a:r>
              <a:rPr lang="en-US" sz="1600" dirty="0"/>
              <a:t>Example: Woodgrove Bank chatbot handles FAQs in multiple languages</a:t>
            </a:r>
          </a:p>
        </p:txBody>
      </p:sp>
    </p:spTree>
    <p:extLst>
      <p:ext uri="{BB962C8B-B14F-4D97-AF65-F5344CB8AC3E}">
        <p14:creationId xmlns:p14="http://schemas.microsoft.com/office/powerpoint/2010/main" val="3757843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Find hidden insights with knowledge mining</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a:xfrm>
            <a:off x="900501" y="744583"/>
            <a:ext cx="7962648" cy="4310743"/>
          </a:xfrm>
        </p:spPr>
        <p:txBody>
          <a:bodyPr vert="horz" lIns="91440" tIns="45720" rIns="91440" bIns="45720" rtlCol="0" anchor="t">
            <a:noAutofit/>
          </a:bodyPr>
          <a:lstStyle/>
          <a:p>
            <a:r>
              <a:rPr lang="en-US" sz="1800" dirty="0"/>
              <a:t>Azure AI Search (formerly Azure Cognitive Search)</a:t>
            </a:r>
          </a:p>
          <a:p>
            <a:pPr lvl="1"/>
            <a:r>
              <a:rPr lang="en-US" sz="1600" dirty="0"/>
              <a:t>Extracts key insights from documents, emails, PDFs</a:t>
            </a:r>
          </a:p>
          <a:p>
            <a:pPr lvl="1"/>
            <a:r>
              <a:rPr lang="en-US" sz="1600" dirty="0"/>
              <a:t>Builds smart search for internal and customer-facing applications</a:t>
            </a:r>
          </a:p>
          <a:p>
            <a:pPr lvl="1"/>
            <a:r>
              <a:rPr lang="en-US" sz="1600" dirty="0"/>
              <a:t>Example: Blue Yonder Airlines mines customer feedback for service improvements</a:t>
            </a:r>
          </a:p>
        </p:txBody>
      </p:sp>
    </p:spTree>
    <p:extLst>
      <p:ext uri="{BB962C8B-B14F-4D97-AF65-F5344CB8AC3E}">
        <p14:creationId xmlns:p14="http://schemas.microsoft.com/office/powerpoint/2010/main" val="31961917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364166-601F-40DD-95B0-100D121D02EF}"/>
              </a:ext>
            </a:extLst>
          </p:cNvPr>
          <p:cNvSpPr>
            <a:spLocks noGrp="1"/>
          </p:cNvSpPr>
          <p:nvPr>
            <p:ph type="title"/>
          </p:nvPr>
        </p:nvSpPr>
        <p:spPr/>
        <p:txBody>
          <a:bodyPr/>
          <a:lstStyle/>
          <a:p>
            <a:r>
              <a:rPr lang="en-US" dirty="0"/>
              <a:t>Course materials</a:t>
            </a:r>
          </a:p>
        </p:txBody>
      </p:sp>
      <p:sp>
        <p:nvSpPr>
          <p:cNvPr id="7" name="Rectangle 6">
            <a:extLst>
              <a:ext uri="{FF2B5EF4-FFF2-40B4-BE49-F238E27FC236}">
                <a16:creationId xmlns:a16="http://schemas.microsoft.com/office/drawing/2014/main" id="{2261ADE4-9EEE-29A6-C5EE-F9443C0FC968}"/>
              </a:ext>
            </a:extLst>
          </p:cNvPr>
          <p:cNvSpPr/>
          <p:nvPr/>
        </p:nvSpPr>
        <p:spPr>
          <a:xfrm>
            <a:off x="211479" y="2114550"/>
            <a:ext cx="8721042" cy="646331"/>
          </a:xfrm>
          <a:prstGeom prst="rect">
            <a:avLst/>
          </a:prstGeom>
        </p:spPr>
        <p:style>
          <a:lnRef idx="2">
            <a:schemeClr val="accent5"/>
          </a:lnRef>
          <a:fillRef idx="1">
            <a:schemeClr val="lt1"/>
          </a:fillRef>
          <a:effectRef idx="0">
            <a:schemeClr val="accent5"/>
          </a:effectRef>
          <a:fontRef idx="minor">
            <a:schemeClr val="dk1"/>
          </a:fontRef>
        </p:style>
        <p:txBody>
          <a:bodyPr wrap="square" lIns="91440" tIns="45720" rIns="91440" bIns="45720">
            <a:spAutoFit/>
          </a:bodyPr>
          <a:lstStyle/>
          <a:p>
            <a:pPr algn="ctr"/>
            <a:r>
              <a:rPr lang="en-US" sz="3600" dirty="0">
                <a:ln w="0">
                  <a:solidFill>
                    <a:sysClr val="windowText" lastClr="000000"/>
                  </a:solidFill>
                </a:ln>
                <a:solidFill>
                  <a:schemeClr val="accent1"/>
                </a:solidFill>
                <a:effectLst>
                  <a:outerShdw blurRad="38100" dist="25400" dir="5400000" algn="ctr" rotWithShape="0">
                    <a:srgbClr val="6E747A">
                      <a:alpha val="43000"/>
                    </a:srgbClr>
                  </a:outerShdw>
                </a:effectLst>
                <a:latin typeface="JetBrains Mono" panose="02000009000000000000" pitchFamily="49" charset="0"/>
                <a:ea typeface="JetBrains Mono" panose="02000009000000000000" pitchFamily="49" charset="0"/>
                <a:cs typeface="JetBrains Mono" panose="02000009000000000000" pitchFamily="49" charset="0"/>
              </a:rPr>
              <a:t>timw.info/</a:t>
            </a:r>
            <a:r>
              <a:rPr lang="en-US" sz="3600" dirty="0" err="1">
                <a:ln w="0">
                  <a:solidFill>
                    <a:sysClr val="windowText" lastClr="000000"/>
                  </a:solidFill>
                </a:ln>
                <a:solidFill>
                  <a:schemeClr val="accent1"/>
                </a:solidFill>
                <a:effectLst>
                  <a:outerShdw blurRad="38100" dist="25400" dir="5400000" algn="ctr" rotWithShape="0">
                    <a:srgbClr val="6E747A">
                      <a:alpha val="43000"/>
                    </a:srgbClr>
                  </a:outerShdw>
                </a:effectLst>
                <a:latin typeface="JetBrains Mono" panose="02000009000000000000" pitchFamily="49" charset="0"/>
                <a:ea typeface="JetBrains Mono" panose="02000009000000000000" pitchFamily="49" charset="0"/>
                <a:cs typeface="JetBrains Mono" panose="02000009000000000000" pitchFamily="49" charset="0"/>
              </a:rPr>
              <a:t>eai</a:t>
            </a:r>
            <a:endParaRPr lang="en-US" sz="3600" dirty="0">
              <a:ln w="0">
                <a:solidFill>
                  <a:sysClr val="windowText" lastClr="000000"/>
                </a:solidFill>
              </a:ln>
              <a:solidFill>
                <a:schemeClr val="accent1"/>
              </a:solidFill>
              <a:effectLst>
                <a:outerShdw blurRad="38100" dist="25400" dir="5400000" algn="ctr" rotWithShape="0">
                  <a:srgbClr val="6E747A">
                    <a:alpha val="43000"/>
                  </a:srgbClr>
                </a:outerShdw>
              </a:effectLst>
              <a:latin typeface="JetBrains Mono" panose="02000009000000000000" pitchFamily="49" charset="0"/>
              <a:ea typeface="JetBrains Mono" panose="02000009000000000000" pitchFamily="49" charset="0"/>
              <a:cs typeface="JetBrains Mono" panose="02000009000000000000" pitchFamily="49" charset="0"/>
            </a:endParaRPr>
          </a:p>
        </p:txBody>
      </p:sp>
    </p:spTree>
    <p:extLst>
      <p:ext uri="{BB962C8B-B14F-4D97-AF65-F5344CB8AC3E}">
        <p14:creationId xmlns:p14="http://schemas.microsoft.com/office/powerpoint/2010/main" val="256518293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Analyze and extract info from documents</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a:xfrm>
            <a:off x="900501" y="744583"/>
            <a:ext cx="7962648" cy="4310743"/>
          </a:xfrm>
        </p:spPr>
        <p:txBody>
          <a:bodyPr vert="horz" lIns="91440" tIns="45720" rIns="91440" bIns="45720" rtlCol="0" anchor="t">
            <a:noAutofit/>
          </a:bodyPr>
          <a:lstStyle/>
          <a:p>
            <a:r>
              <a:rPr lang="en-US" sz="1800" dirty="0"/>
              <a:t>Azure AI Document Intelligence (formerly Azure Form Recognizer)</a:t>
            </a:r>
          </a:p>
          <a:p>
            <a:pPr lvl="1"/>
            <a:r>
              <a:rPr lang="en-US" sz="1600" dirty="0"/>
              <a:t>Extracts data from invoices, receipts, contracts, and business forms</a:t>
            </a:r>
          </a:p>
          <a:p>
            <a:pPr lvl="1"/>
            <a:r>
              <a:rPr lang="en-US" sz="1600" dirty="0"/>
              <a:t>Custom model training for specific document formats</a:t>
            </a:r>
          </a:p>
          <a:p>
            <a:pPr lvl="1"/>
            <a:r>
              <a:rPr lang="en-US" sz="1600" dirty="0"/>
              <a:t>Example: Adventure Works automates mortgage application processing</a:t>
            </a:r>
          </a:p>
        </p:txBody>
      </p:sp>
    </p:spTree>
    <p:extLst>
      <p:ext uri="{BB962C8B-B14F-4D97-AF65-F5344CB8AC3E}">
        <p14:creationId xmlns:p14="http://schemas.microsoft.com/office/powerpoint/2010/main" val="1902191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The power of generative AI models</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a:xfrm>
            <a:off x="900501" y="744583"/>
            <a:ext cx="7962648" cy="4310743"/>
          </a:xfrm>
        </p:spPr>
        <p:txBody>
          <a:bodyPr vert="horz" lIns="91440" tIns="45720" rIns="91440" bIns="45720" rtlCol="0" anchor="t">
            <a:noAutofit/>
          </a:bodyPr>
          <a:lstStyle/>
          <a:p>
            <a:r>
              <a:rPr lang="en-US" sz="1800" dirty="0"/>
              <a:t>Azure OpenAI Service (GPT models for text, DALL-E for images)</a:t>
            </a:r>
          </a:p>
          <a:p>
            <a:pPr lvl="1"/>
            <a:r>
              <a:rPr lang="en-US" sz="1600" dirty="0"/>
              <a:t>AI-generated text, code, and images</a:t>
            </a:r>
          </a:p>
          <a:p>
            <a:pPr lvl="1"/>
            <a:r>
              <a:rPr lang="en-US" sz="1600" dirty="0"/>
              <a:t>Content summarization, creative writing, chatbot responses</a:t>
            </a:r>
          </a:p>
          <a:p>
            <a:pPr lvl="1"/>
            <a:r>
              <a:rPr lang="en-US" sz="1600" dirty="0"/>
              <a:t>Example: Wingtip Toys generates dynamic product descriptions for e-commerce</a:t>
            </a:r>
          </a:p>
        </p:txBody>
      </p:sp>
    </p:spTree>
    <p:extLst>
      <p:ext uri="{BB962C8B-B14F-4D97-AF65-F5344CB8AC3E}">
        <p14:creationId xmlns:p14="http://schemas.microsoft.com/office/powerpoint/2010/main" val="2142833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sz="2400" dirty="0"/>
              <a:t>Case Study: Tailwind Traders Transforms with Azure AI</a:t>
            </a:r>
            <a:br>
              <a:rPr lang="en-US" sz="2400" dirty="0"/>
            </a:br>
            <a:endParaRPr lang="en-US" sz="2400" dirty="0"/>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a:xfrm>
            <a:off x="946221" y="823421"/>
            <a:ext cx="8197779" cy="4310743"/>
          </a:xfrm>
        </p:spPr>
        <p:txBody>
          <a:bodyPr vert="horz" lIns="91440" tIns="45720" rIns="91440" bIns="45720" rtlCol="0" anchor="t">
            <a:noAutofit/>
          </a:bodyPr>
          <a:lstStyle/>
          <a:p>
            <a:r>
              <a:rPr lang="en-US" sz="1600" dirty="0"/>
              <a:t>Challenge: Improve customer experience, personalize offerings, streamline operations</a:t>
            </a:r>
          </a:p>
          <a:p>
            <a:r>
              <a:rPr lang="en-US" sz="1600" dirty="0"/>
              <a:t>Solution:</a:t>
            </a:r>
          </a:p>
          <a:p>
            <a:pPr lvl="1"/>
            <a:r>
              <a:rPr lang="en-US" sz="1400" dirty="0"/>
              <a:t>✅ Content Moderation – Filters harmful user content (Azure AI Content Safety)</a:t>
            </a:r>
          </a:p>
          <a:p>
            <a:pPr lvl="1"/>
            <a:r>
              <a:rPr lang="en-US" sz="1400" dirty="0"/>
              <a:t>✅ Personalization – Suggests relevant products based on behavior (Azure Personalizer)</a:t>
            </a:r>
          </a:p>
          <a:p>
            <a:pPr lvl="1"/>
            <a:r>
              <a:rPr lang="en-US" sz="1400" dirty="0"/>
              <a:t>✅ Computer Vision – Automates product quality inspections (Azure AI Vision)</a:t>
            </a:r>
          </a:p>
          <a:p>
            <a:pPr lvl="1"/>
            <a:r>
              <a:rPr lang="en-US" sz="1400" dirty="0"/>
              <a:t>✅ Conversational AI – AI-powered chatbot for 24/7 customer support (Azure AI Language + Azure AI Bot Service)</a:t>
            </a:r>
          </a:p>
          <a:p>
            <a:r>
              <a:rPr lang="en-US" sz="1600" dirty="0"/>
              <a:t>Results:</a:t>
            </a:r>
          </a:p>
          <a:p>
            <a:pPr lvl="1"/>
            <a:r>
              <a:rPr lang="en-US" sz="1400" dirty="0"/>
              <a:t>✔️ Increased customer satisfaction and loyalty</a:t>
            </a:r>
          </a:p>
          <a:p>
            <a:pPr lvl="1"/>
            <a:r>
              <a:rPr lang="en-US" sz="1400" dirty="0"/>
              <a:t>✔️ Improved operational efficiency</a:t>
            </a:r>
            <a:endParaRPr lang="en-US" sz="1200" dirty="0"/>
          </a:p>
        </p:txBody>
      </p:sp>
    </p:spTree>
    <p:extLst>
      <p:ext uri="{BB962C8B-B14F-4D97-AF65-F5344CB8AC3E}">
        <p14:creationId xmlns:p14="http://schemas.microsoft.com/office/powerpoint/2010/main" val="1576907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What is Responsible AI?</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a:xfrm>
            <a:off x="900501" y="744583"/>
            <a:ext cx="7962648" cy="4310743"/>
          </a:xfrm>
        </p:spPr>
        <p:txBody>
          <a:bodyPr vert="horz" lIns="91440" tIns="45720" rIns="91440" bIns="45720" rtlCol="0" anchor="t">
            <a:noAutofit/>
          </a:bodyPr>
          <a:lstStyle/>
          <a:p>
            <a:r>
              <a:rPr lang="en-US" sz="2000" dirty="0"/>
              <a:t>📌 AI must be trustworthy, ethical, and beneficial to all.</a:t>
            </a:r>
          </a:p>
          <a:p>
            <a:r>
              <a:rPr lang="en-US" sz="2000" dirty="0"/>
              <a:t>✅ Prevents bias, errors, and unfair decisions</a:t>
            </a:r>
          </a:p>
          <a:p>
            <a:r>
              <a:rPr lang="en-US" sz="2000" dirty="0"/>
              <a:t>✅ Ensures safety, security, and user privacy</a:t>
            </a:r>
          </a:p>
          <a:p>
            <a:r>
              <a:rPr lang="en-US" sz="2000" dirty="0"/>
              <a:t>✅ Builds trust and transparency with stakeholders</a:t>
            </a:r>
          </a:p>
          <a:p>
            <a:r>
              <a:rPr lang="en-US" sz="2000" dirty="0"/>
              <a:t>✅ Microsoft follows six key Responsible AI principles (fairness, reliability, privacy, inclusiveness, transparency, accountability)</a:t>
            </a:r>
          </a:p>
        </p:txBody>
      </p:sp>
    </p:spTree>
    <p:extLst>
      <p:ext uri="{BB962C8B-B14F-4D97-AF65-F5344CB8AC3E}">
        <p14:creationId xmlns:p14="http://schemas.microsoft.com/office/powerpoint/2010/main" val="3526760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Fairness in AI solutions</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a:xfrm>
            <a:off x="900501" y="744583"/>
            <a:ext cx="7962648" cy="4310743"/>
          </a:xfrm>
        </p:spPr>
        <p:txBody>
          <a:bodyPr vert="horz" lIns="91440" tIns="45720" rIns="91440" bIns="45720" rtlCol="0" anchor="t">
            <a:noAutofit/>
          </a:bodyPr>
          <a:lstStyle/>
          <a:p>
            <a:r>
              <a:rPr lang="en-US" sz="2000" dirty="0"/>
              <a:t>📌 Prevent AI from treating people unfairly.</a:t>
            </a:r>
          </a:p>
          <a:p>
            <a:r>
              <a:rPr lang="en-US" sz="2000" dirty="0"/>
              <a:t>✅ Detect &amp; mitigate bias in datasets and models</a:t>
            </a:r>
          </a:p>
          <a:p>
            <a:r>
              <a:rPr lang="en-US" sz="2000" dirty="0"/>
              <a:t>✅ Test for fairness across demographics (e.g., gender, race, age)</a:t>
            </a:r>
          </a:p>
          <a:p>
            <a:r>
              <a:rPr lang="en-US" sz="2000" dirty="0"/>
              <a:t>✅ Use bias-reduction techniques (data balancing, </a:t>
            </a:r>
            <a:r>
              <a:rPr lang="en-US" sz="2000" dirty="0" err="1"/>
              <a:t>Fairlearn</a:t>
            </a:r>
            <a:r>
              <a:rPr lang="en-US" sz="2000" dirty="0"/>
              <a:t> toolkit)</a:t>
            </a:r>
          </a:p>
          <a:p>
            <a:r>
              <a:rPr lang="en-US" sz="2000" dirty="0"/>
              <a:t>✅ Example: Contoso Bank's loan AI ensures fair approvals for all applicants</a:t>
            </a:r>
          </a:p>
        </p:txBody>
      </p:sp>
    </p:spTree>
    <p:extLst>
      <p:ext uri="{BB962C8B-B14F-4D97-AF65-F5344CB8AC3E}">
        <p14:creationId xmlns:p14="http://schemas.microsoft.com/office/powerpoint/2010/main" val="3168946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AI must be reliable and safe</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a:xfrm>
            <a:off x="900501" y="744583"/>
            <a:ext cx="7962648" cy="4310743"/>
          </a:xfrm>
        </p:spPr>
        <p:txBody>
          <a:bodyPr vert="horz" lIns="91440" tIns="45720" rIns="91440" bIns="45720" rtlCol="0" anchor="t">
            <a:noAutofit/>
          </a:bodyPr>
          <a:lstStyle/>
          <a:p>
            <a:r>
              <a:rPr lang="en-US" sz="2000" dirty="0"/>
              <a:t>📌 AI must perform consistently &amp; safely.</a:t>
            </a:r>
          </a:p>
          <a:p>
            <a:r>
              <a:rPr lang="en-US" sz="2000" dirty="0"/>
              <a:t>✅ Test under real-world conditions (stress-test AI for failures)</a:t>
            </a:r>
          </a:p>
          <a:p>
            <a:r>
              <a:rPr lang="en-US" sz="2000" dirty="0"/>
              <a:t>✅ Build fail-safes &amp; fallback mechanisms (e.g., if AI misfires, human override)</a:t>
            </a:r>
          </a:p>
          <a:p>
            <a:r>
              <a:rPr lang="en-US" sz="2000" dirty="0"/>
              <a:t>✅ Monitor AI in production (detect anomalies, retrain models if needed)</a:t>
            </a:r>
          </a:p>
          <a:p>
            <a:r>
              <a:rPr lang="en-US" sz="2000" dirty="0"/>
              <a:t>✅ Example: </a:t>
            </a:r>
            <a:r>
              <a:rPr lang="en-US" sz="2000" dirty="0" err="1"/>
              <a:t>Fabrikam's</a:t>
            </a:r>
            <a:r>
              <a:rPr lang="en-US" sz="2000" dirty="0"/>
              <a:t> self-driving AI prioritizes safety in all weather conditions</a:t>
            </a:r>
          </a:p>
        </p:txBody>
      </p:sp>
    </p:spTree>
    <p:extLst>
      <p:ext uri="{BB962C8B-B14F-4D97-AF65-F5344CB8AC3E}">
        <p14:creationId xmlns:p14="http://schemas.microsoft.com/office/powerpoint/2010/main" val="2156656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it-IT" dirty="0"/>
              <a:t>Privacy &amp; security in AI solutions</a:t>
            </a:r>
            <a:endParaRPr lang="en-US" dirty="0"/>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a:xfrm>
            <a:off x="900501" y="744583"/>
            <a:ext cx="7962648" cy="4310743"/>
          </a:xfrm>
        </p:spPr>
        <p:txBody>
          <a:bodyPr vert="horz" lIns="91440" tIns="45720" rIns="91440" bIns="45720" rtlCol="0" anchor="t">
            <a:noAutofit/>
          </a:bodyPr>
          <a:lstStyle/>
          <a:p>
            <a:r>
              <a:rPr lang="en-US" sz="2000" dirty="0"/>
              <a:t>📌 Protect user data &amp; ensure secure AI operations.</a:t>
            </a:r>
          </a:p>
          <a:p>
            <a:r>
              <a:rPr lang="en-US" sz="2000" dirty="0"/>
              <a:t>✅ Follow laws (GDPR, HIPAA) to safeguard privacy</a:t>
            </a:r>
          </a:p>
          <a:p>
            <a:r>
              <a:rPr lang="en-US" sz="2000" dirty="0"/>
              <a:t>✅ Encrypt sensitive data &amp; limit retention</a:t>
            </a:r>
          </a:p>
          <a:p>
            <a:r>
              <a:rPr lang="en-US" sz="2000" dirty="0"/>
              <a:t>✅ Obtain user consent before collecting data</a:t>
            </a:r>
          </a:p>
          <a:p>
            <a:r>
              <a:rPr lang="en-US" sz="2000" dirty="0"/>
              <a:t>✅ Example: Woodgrove Health's AI system encrypts all patient data for privacy</a:t>
            </a:r>
          </a:p>
        </p:txBody>
      </p:sp>
    </p:spTree>
    <p:extLst>
      <p:ext uri="{BB962C8B-B14F-4D97-AF65-F5344CB8AC3E}">
        <p14:creationId xmlns:p14="http://schemas.microsoft.com/office/powerpoint/2010/main" val="1523527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AI for Everyone</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a:xfrm>
            <a:off x="900501" y="744583"/>
            <a:ext cx="7962648" cy="4310743"/>
          </a:xfrm>
        </p:spPr>
        <p:txBody>
          <a:bodyPr vert="horz" lIns="91440" tIns="45720" rIns="91440" bIns="45720" rtlCol="0" anchor="t">
            <a:noAutofit/>
          </a:bodyPr>
          <a:lstStyle/>
          <a:p>
            <a:r>
              <a:rPr lang="en-US" sz="2000" dirty="0"/>
              <a:t>📌 AI must work well for diverse users.</a:t>
            </a:r>
          </a:p>
          <a:p>
            <a:r>
              <a:rPr lang="en-US" sz="2000" dirty="0"/>
              <a:t>✅ Use inclusive datasets (various accents, cultures, abilities)</a:t>
            </a:r>
          </a:p>
          <a:p>
            <a:r>
              <a:rPr lang="en-US" sz="2000" dirty="0"/>
              <a:t>✅ Test with real users from different backgrounds</a:t>
            </a:r>
          </a:p>
          <a:p>
            <a:r>
              <a:rPr lang="en-US" sz="2000" dirty="0"/>
              <a:t>✅ Include accessibility features (text-to-speech, alt-text, captions)</a:t>
            </a:r>
          </a:p>
          <a:p>
            <a:r>
              <a:rPr lang="en-US" sz="2000" dirty="0"/>
              <a:t>✅ Example: Northwind Traders’ speech AI supports multiple dialects &amp; disabilities</a:t>
            </a:r>
          </a:p>
        </p:txBody>
      </p:sp>
    </p:spTree>
    <p:extLst>
      <p:ext uri="{BB962C8B-B14F-4D97-AF65-F5344CB8AC3E}">
        <p14:creationId xmlns:p14="http://schemas.microsoft.com/office/powerpoint/2010/main" val="3260363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Transparency in AI</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a:xfrm>
            <a:off x="900501" y="744583"/>
            <a:ext cx="7962648" cy="4310743"/>
          </a:xfrm>
        </p:spPr>
        <p:txBody>
          <a:bodyPr vert="horz" lIns="91440" tIns="45720" rIns="91440" bIns="45720" rtlCol="0" anchor="t">
            <a:noAutofit/>
          </a:bodyPr>
          <a:lstStyle/>
          <a:p>
            <a:r>
              <a:rPr lang="en-US" sz="2000" dirty="0"/>
              <a:t>📌 Users must understand AI decisions.</a:t>
            </a:r>
          </a:p>
          <a:p>
            <a:r>
              <a:rPr lang="en-US" sz="2000" dirty="0"/>
              <a:t>✅ Use Explainable AI (LIME, SHAP) to clarify AI outputs</a:t>
            </a:r>
          </a:p>
          <a:p>
            <a:r>
              <a:rPr lang="en-US" sz="2000" dirty="0"/>
              <a:t>✅ Document model data &amp; decision logic</a:t>
            </a:r>
          </a:p>
          <a:p>
            <a:r>
              <a:rPr lang="en-US" sz="2000" dirty="0"/>
              <a:t>✅ Show users why AI made a choice (not a black box)</a:t>
            </a:r>
          </a:p>
          <a:p>
            <a:r>
              <a:rPr lang="en-US" sz="2000" dirty="0"/>
              <a:t>✅ Example: </a:t>
            </a:r>
            <a:r>
              <a:rPr lang="en-US" sz="2000" dirty="0" err="1"/>
              <a:t>Proseware’s</a:t>
            </a:r>
            <a:r>
              <a:rPr lang="en-US" sz="2000" dirty="0"/>
              <a:t> financial AI explains why a loan was approved/denied</a:t>
            </a:r>
          </a:p>
        </p:txBody>
      </p:sp>
    </p:spTree>
    <p:extLst>
      <p:ext uri="{BB962C8B-B14F-4D97-AF65-F5344CB8AC3E}">
        <p14:creationId xmlns:p14="http://schemas.microsoft.com/office/powerpoint/2010/main" val="2379734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AI needs human oversight</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a:xfrm>
            <a:off x="900501" y="744583"/>
            <a:ext cx="7962648" cy="4310743"/>
          </a:xfrm>
        </p:spPr>
        <p:txBody>
          <a:bodyPr vert="horz" lIns="91440" tIns="45720" rIns="91440" bIns="45720" rtlCol="0" anchor="t">
            <a:noAutofit/>
          </a:bodyPr>
          <a:lstStyle/>
          <a:p>
            <a:r>
              <a:rPr lang="en-US" sz="2000" dirty="0"/>
              <a:t>📌 People must take responsibility for AI outcomes.</a:t>
            </a:r>
          </a:p>
          <a:p>
            <a:r>
              <a:rPr lang="en-US" sz="2000" dirty="0"/>
              <a:t>✅ Assign accountability (AI ethics committee, governance team)</a:t>
            </a:r>
          </a:p>
          <a:p>
            <a:r>
              <a:rPr lang="en-US" sz="2000" dirty="0"/>
              <a:t>✅ Monitor AI &amp; fix unintended consequences</a:t>
            </a:r>
          </a:p>
          <a:p>
            <a:r>
              <a:rPr lang="en-US" sz="2000" dirty="0"/>
              <a:t>✅ Log decisions for audits (track AI choices &amp; actions)</a:t>
            </a:r>
          </a:p>
          <a:p>
            <a:r>
              <a:rPr lang="en-US" sz="2000" dirty="0"/>
              <a:t>✅ Example: Wingtip Toys’ AI ethics board oversees toy recommendations</a:t>
            </a:r>
          </a:p>
        </p:txBody>
      </p:sp>
    </p:spTree>
    <p:extLst>
      <p:ext uri="{BB962C8B-B14F-4D97-AF65-F5344CB8AC3E}">
        <p14:creationId xmlns:p14="http://schemas.microsoft.com/office/powerpoint/2010/main" val="679272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DD37B3-18F7-D301-D43D-BDB6B4ED5A74}"/>
              </a:ext>
            </a:extLst>
          </p:cNvPr>
          <p:cNvSpPr>
            <a:spLocks noGrp="1"/>
          </p:cNvSpPr>
          <p:nvPr>
            <p:ph type="title"/>
          </p:nvPr>
        </p:nvSpPr>
        <p:spPr/>
        <p:txBody>
          <a:bodyPr/>
          <a:lstStyle/>
          <a:p>
            <a:r>
              <a:rPr lang="en-US" dirty="0"/>
              <a:t>Session Recording + Badge</a:t>
            </a:r>
          </a:p>
        </p:txBody>
      </p:sp>
      <p:pic>
        <p:nvPicPr>
          <p:cNvPr id="2" name="Picture 1">
            <a:extLst>
              <a:ext uri="{FF2B5EF4-FFF2-40B4-BE49-F238E27FC236}">
                <a16:creationId xmlns:a16="http://schemas.microsoft.com/office/drawing/2014/main" id="{51AF7529-3EF3-F0A5-72E3-978DA3B5FDE4}"/>
              </a:ext>
            </a:extLst>
          </p:cNvPr>
          <p:cNvPicPr>
            <a:picLocks noChangeAspect="1"/>
          </p:cNvPicPr>
          <p:nvPr/>
        </p:nvPicPr>
        <p:blipFill>
          <a:blip r:embed="rId2"/>
          <a:stretch>
            <a:fillRect/>
          </a:stretch>
        </p:blipFill>
        <p:spPr>
          <a:xfrm>
            <a:off x="1525270" y="917060"/>
            <a:ext cx="6093460" cy="4145898"/>
          </a:xfrm>
          <a:prstGeom prst="rect">
            <a:avLst/>
          </a:prstGeom>
        </p:spPr>
      </p:pic>
    </p:spTree>
    <p:extLst>
      <p:ext uri="{BB962C8B-B14F-4D97-AF65-F5344CB8AC3E}">
        <p14:creationId xmlns:p14="http://schemas.microsoft.com/office/powerpoint/2010/main" val="219175310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sz="2400" dirty="0"/>
              <a:t>Case Study:  Wingtip Toys &amp; Responsible AI</a:t>
            </a:r>
            <a:br>
              <a:rPr lang="en-US" sz="2400" dirty="0"/>
            </a:br>
            <a:endParaRPr lang="en-US" sz="2400" dirty="0"/>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a:xfrm>
            <a:off x="900500" y="744583"/>
            <a:ext cx="8066079" cy="4398917"/>
          </a:xfrm>
        </p:spPr>
        <p:txBody>
          <a:bodyPr vert="horz" lIns="91440" tIns="45720" rIns="91440" bIns="45720" rtlCol="0" anchor="t">
            <a:noAutofit/>
          </a:bodyPr>
          <a:lstStyle/>
          <a:p>
            <a:r>
              <a:rPr lang="en-US" sz="1800" dirty="0"/>
              <a:t>📌 Wingtip Toys ensures ethical AI-powered recommendations</a:t>
            </a:r>
          </a:p>
          <a:p>
            <a:r>
              <a:rPr lang="en-US" sz="1800" dirty="0"/>
              <a:t>✅ </a:t>
            </a:r>
            <a:r>
              <a:rPr lang="en-US" sz="1800" b="1" dirty="0"/>
              <a:t>Fairness: </a:t>
            </a:r>
            <a:r>
              <a:rPr lang="en-US" sz="1800" dirty="0"/>
              <a:t>Diverse training data, bias testing</a:t>
            </a:r>
          </a:p>
          <a:p>
            <a:r>
              <a:rPr lang="en-US" sz="1800" dirty="0"/>
              <a:t>✅ </a:t>
            </a:r>
            <a:r>
              <a:rPr lang="en-US" sz="1800" b="1" dirty="0"/>
              <a:t>Safety: </a:t>
            </a:r>
            <a:r>
              <a:rPr lang="en-US" sz="1800" dirty="0"/>
              <a:t>Filters prevent harmful suggestions</a:t>
            </a:r>
          </a:p>
          <a:p>
            <a:r>
              <a:rPr lang="en-US" sz="1800" dirty="0"/>
              <a:t>✅ </a:t>
            </a:r>
            <a:r>
              <a:rPr lang="en-US" sz="1800" b="1" dirty="0"/>
              <a:t>Privacy: </a:t>
            </a:r>
            <a:r>
              <a:rPr lang="en-US" sz="1800" dirty="0"/>
              <a:t>Compliance with GDPR, explicit user consent</a:t>
            </a:r>
          </a:p>
          <a:p>
            <a:r>
              <a:rPr lang="en-US" sz="1800" dirty="0"/>
              <a:t>✅ </a:t>
            </a:r>
            <a:r>
              <a:rPr lang="en-US" sz="1800" b="1" dirty="0"/>
              <a:t>Transparency: </a:t>
            </a:r>
            <a:r>
              <a:rPr lang="en-US" sz="1800" dirty="0"/>
              <a:t>Explains why AI recommends certain toys</a:t>
            </a:r>
            <a:endParaRPr lang="en-US" sz="1200" dirty="0"/>
          </a:p>
        </p:txBody>
      </p:sp>
    </p:spTree>
    <p:extLst>
      <p:ext uri="{BB962C8B-B14F-4D97-AF65-F5344CB8AC3E}">
        <p14:creationId xmlns:p14="http://schemas.microsoft.com/office/powerpoint/2010/main" val="656003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The importance of the Azure free account</a:t>
            </a:r>
          </a:p>
        </p:txBody>
      </p:sp>
      <p:sp>
        <p:nvSpPr>
          <p:cNvPr id="12" name="Rectangle: Rounded Corners 11">
            <a:extLst>
              <a:ext uri="{FF2B5EF4-FFF2-40B4-BE49-F238E27FC236}">
                <a16:creationId xmlns:a16="http://schemas.microsoft.com/office/drawing/2014/main" id="{CB18E779-3C95-452D-0053-F87233A12A6E}"/>
              </a:ext>
            </a:extLst>
          </p:cNvPr>
          <p:cNvSpPr/>
          <p:nvPr/>
        </p:nvSpPr>
        <p:spPr>
          <a:xfrm>
            <a:off x="2701966" y="4499699"/>
            <a:ext cx="3740067" cy="433162"/>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go.techtrainertim.com/free</a:t>
            </a:r>
          </a:p>
        </p:txBody>
      </p:sp>
      <p:pic>
        <p:nvPicPr>
          <p:cNvPr id="4" name="Picture 3">
            <a:extLst>
              <a:ext uri="{FF2B5EF4-FFF2-40B4-BE49-F238E27FC236}">
                <a16:creationId xmlns:a16="http://schemas.microsoft.com/office/drawing/2014/main" id="{4A5F6BC9-48AE-D0D9-BA8D-8BCFD2D511A1}"/>
              </a:ext>
            </a:extLst>
          </p:cNvPr>
          <p:cNvPicPr>
            <a:picLocks noChangeAspect="1"/>
          </p:cNvPicPr>
          <p:nvPr/>
        </p:nvPicPr>
        <p:blipFill>
          <a:blip r:embed="rId3"/>
          <a:stretch>
            <a:fillRect/>
          </a:stretch>
        </p:blipFill>
        <p:spPr>
          <a:xfrm>
            <a:off x="2847160" y="776941"/>
            <a:ext cx="3449679" cy="3505199"/>
          </a:xfrm>
          <a:prstGeom prst="rect">
            <a:avLst/>
          </a:prstGeom>
        </p:spPr>
      </p:pic>
    </p:spTree>
    <p:extLst>
      <p:ext uri="{BB962C8B-B14F-4D97-AF65-F5344CB8AC3E}">
        <p14:creationId xmlns:p14="http://schemas.microsoft.com/office/powerpoint/2010/main" val="1959512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What is Machine Learning (ML)?</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a:xfrm>
            <a:off x="900501" y="744583"/>
            <a:ext cx="7962648" cy="4310743"/>
          </a:xfrm>
        </p:spPr>
        <p:txBody>
          <a:bodyPr vert="horz" lIns="91440" tIns="45720" rIns="91440" bIns="45720" rtlCol="0" anchor="t">
            <a:noAutofit/>
          </a:bodyPr>
          <a:lstStyle/>
          <a:p>
            <a:r>
              <a:rPr lang="en-US" sz="1800" dirty="0"/>
              <a:t>📌 ML enables computers to learn from data &amp; make predictions.</a:t>
            </a:r>
          </a:p>
          <a:p>
            <a:r>
              <a:rPr lang="en-US" sz="1800" dirty="0"/>
              <a:t>✅ </a:t>
            </a:r>
            <a:r>
              <a:rPr lang="en-US" sz="1800" b="1" dirty="0"/>
              <a:t>Finds patterns </a:t>
            </a:r>
            <a:r>
              <a:rPr lang="en-US" sz="1800" dirty="0"/>
              <a:t>– Learns from past data to improve over time</a:t>
            </a:r>
          </a:p>
          <a:p>
            <a:r>
              <a:rPr lang="en-US" sz="1800" dirty="0"/>
              <a:t>✅ </a:t>
            </a:r>
            <a:r>
              <a:rPr lang="en-US" sz="1800" b="1" dirty="0"/>
              <a:t>Makes predictions </a:t>
            </a:r>
            <a:r>
              <a:rPr lang="en-US" sz="1800" dirty="0"/>
              <a:t>– Forecasts sales, detects fraud, recognizes images</a:t>
            </a:r>
          </a:p>
          <a:p>
            <a:r>
              <a:rPr lang="en-US" sz="1800" dirty="0"/>
              <a:t>✅ </a:t>
            </a:r>
            <a:r>
              <a:rPr lang="en-US" sz="1800" b="1" dirty="0"/>
              <a:t>Automates decisions </a:t>
            </a:r>
            <a:r>
              <a:rPr lang="en-US" sz="1800" dirty="0"/>
              <a:t>– Helps businesses act on insights faster</a:t>
            </a:r>
          </a:p>
          <a:p>
            <a:r>
              <a:rPr lang="en-US" sz="1800" dirty="0"/>
              <a:t>✅ </a:t>
            </a:r>
            <a:r>
              <a:rPr lang="en-US" sz="1800" b="1" dirty="0"/>
              <a:t>Powers AI applications – </a:t>
            </a:r>
            <a:r>
              <a:rPr lang="en-US" sz="1800" dirty="0"/>
              <a:t>Chatbots, recommendation systems, self-driving tech</a:t>
            </a:r>
          </a:p>
        </p:txBody>
      </p:sp>
    </p:spTree>
    <p:extLst>
      <p:ext uri="{BB962C8B-B14F-4D97-AF65-F5344CB8AC3E}">
        <p14:creationId xmlns:p14="http://schemas.microsoft.com/office/powerpoint/2010/main" val="4157985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4DF99F-60F4-480B-D4F1-C08A2F8D1B22}"/>
              </a:ext>
            </a:extLst>
          </p:cNvPr>
          <p:cNvSpPr>
            <a:spLocks noGrp="1"/>
          </p:cNvSpPr>
          <p:nvPr>
            <p:ph type="title"/>
          </p:nvPr>
        </p:nvSpPr>
        <p:spPr/>
        <p:txBody>
          <a:bodyPr/>
          <a:lstStyle/>
          <a:p>
            <a:r>
              <a:rPr lang="en-US" dirty="0"/>
              <a:t>Machine Learning (ML) lifecycle</a:t>
            </a:r>
          </a:p>
        </p:txBody>
      </p:sp>
      <p:pic>
        <p:nvPicPr>
          <p:cNvPr id="5" name="Picture 4">
            <a:extLst>
              <a:ext uri="{FF2B5EF4-FFF2-40B4-BE49-F238E27FC236}">
                <a16:creationId xmlns:a16="http://schemas.microsoft.com/office/drawing/2014/main" id="{37AE4629-162F-1E25-B633-CCA305142469}"/>
              </a:ext>
            </a:extLst>
          </p:cNvPr>
          <p:cNvPicPr>
            <a:picLocks noChangeAspect="1"/>
          </p:cNvPicPr>
          <p:nvPr/>
        </p:nvPicPr>
        <p:blipFill>
          <a:blip r:embed="rId3"/>
          <a:stretch>
            <a:fillRect/>
          </a:stretch>
        </p:blipFill>
        <p:spPr>
          <a:xfrm>
            <a:off x="1353953" y="730299"/>
            <a:ext cx="6495299" cy="4143293"/>
          </a:xfrm>
          <a:prstGeom prst="rect">
            <a:avLst/>
          </a:prstGeom>
        </p:spPr>
      </p:pic>
    </p:spTree>
    <p:extLst>
      <p:ext uri="{BB962C8B-B14F-4D97-AF65-F5344CB8AC3E}">
        <p14:creationId xmlns:p14="http://schemas.microsoft.com/office/powerpoint/2010/main" val="120200353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Identify regression ML scenarios</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a:xfrm>
            <a:off x="900501" y="744583"/>
            <a:ext cx="7962648" cy="4310743"/>
          </a:xfrm>
        </p:spPr>
        <p:txBody>
          <a:bodyPr vert="horz" lIns="91440" tIns="45720" rIns="91440" bIns="45720" rtlCol="0" anchor="t">
            <a:noAutofit/>
          </a:bodyPr>
          <a:lstStyle/>
          <a:p>
            <a:r>
              <a:rPr lang="en-US" sz="2000" dirty="0"/>
              <a:t>📌 Predict continuous values from past data.</a:t>
            </a:r>
          </a:p>
          <a:p>
            <a:r>
              <a:rPr lang="en-US" sz="2000" dirty="0"/>
              <a:t>✅ Forecast trends – e.g., sales, stock prices, revenue</a:t>
            </a:r>
          </a:p>
          <a:p>
            <a:r>
              <a:rPr lang="en-US" sz="2000" dirty="0"/>
              <a:t>✅ Estimate numeric values – e.g., house price based on features</a:t>
            </a:r>
          </a:p>
          <a:p>
            <a:r>
              <a:rPr lang="en-US" sz="2000" dirty="0"/>
              <a:t>✅ Predict equipment lifespan – optimize maintenance schedules</a:t>
            </a:r>
          </a:p>
          <a:p>
            <a:r>
              <a:rPr lang="en-US" sz="2000" dirty="0"/>
              <a:t>✅ Example: </a:t>
            </a:r>
            <a:r>
              <a:rPr lang="en-US" sz="2000" dirty="0" err="1"/>
              <a:t>Fabrikam</a:t>
            </a:r>
            <a:r>
              <a:rPr lang="en-US" sz="2000" dirty="0"/>
              <a:t> forecasts product demand to optimize inventory</a:t>
            </a:r>
          </a:p>
        </p:txBody>
      </p:sp>
    </p:spTree>
    <p:extLst>
      <p:ext uri="{BB962C8B-B14F-4D97-AF65-F5344CB8AC3E}">
        <p14:creationId xmlns:p14="http://schemas.microsoft.com/office/powerpoint/2010/main" val="3888338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Categorize data with classification</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a:xfrm>
            <a:off x="900501" y="744583"/>
            <a:ext cx="7962648" cy="4310743"/>
          </a:xfrm>
        </p:spPr>
        <p:txBody>
          <a:bodyPr vert="horz" lIns="91440" tIns="45720" rIns="91440" bIns="45720" rtlCol="0" anchor="t">
            <a:noAutofit/>
          </a:bodyPr>
          <a:lstStyle/>
          <a:p>
            <a:r>
              <a:rPr lang="en-US" sz="2000" dirty="0"/>
              <a:t>📌 Categorize data into predefined labels (yes/no, A/B/C).</a:t>
            </a:r>
          </a:p>
          <a:p>
            <a:r>
              <a:rPr lang="en-US" sz="2000" dirty="0"/>
              <a:t>✅ </a:t>
            </a:r>
            <a:r>
              <a:rPr lang="en-US" sz="2000" b="1" dirty="0"/>
              <a:t>Fraud detection </a:t>
            </a:r>
            <a:r>
              <a:rPr lang="en-US" sz="2000" dirty="0"/>
              <a:t>– flag legitimate vs. fraudulent transactions</a:t>
            </a:r>
          </a:p>
          <a:p>
            <a:r>
              <a:rPr lang="en-US" sz="2000" dirty="0"/>
              <a:t>✅ </a:t>
            </a:r>
            <a:r>
              <a:rPr lang="en-US" sz="2000" b="1" dirty="0"/>
              <a:t>Spam filtering </a:t>
            </a:r>
            <a:r>
              <a:rPr lang="en-US" sz="2000" dirty="0"/>
              <a:t>– classify emails as spam or not spam</a:t>
            </a:r>
          </a:p>
          <a:p>
            <a:r>
              <a:rPr lang="en-US" sz="2000" dirty="0"/>
              <a:t>✅ </a:t>
            </a:r>
            <a:r>
              <a:rPr lang="en-US" sz="2000" b="1" dirty="0"/>
              <a:t>Medical diagnosis </a:t>
            </a:r>
            <a:r>
              <a:rPr lang="en-US" sz="2000" dirty="0"/>
              <a:t>– detect diseases based on symptoms</a:t>
            </a:r>
          </a:p>
          <a:p>
            <a:r>
              <a:rPr lang="en-US" sz="2000" dirty="0"/>
              <a:t>✅ </a:t>
            </a:r>
            <a:r>
              <a:rPr lang="en-US" sz="2000" b="1" dirty="0"/>
              <a:t>Example: </a:t>
            </a:r>
            <a:r>
              <a:rPr lang="en-US" sz="2000" dirty="0"/>
              <a:t>Contoso Bank predicts loan default risk (low vs. high)</a:t>
            </a:r>
          </a:p>
        </p:txBody>
      </p:sp>
    </p:spTree>
    <p:extLst>
      <p:ext uri="{BB962C8B-B14F-4D97-AF65-F5344CB8AC3E}">
        <p14:creationId xmlns:p14="http://schemas.microsoft.com/office/powerpoint/2010/main" val="3921842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Identify clustering ML scenarios</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a:xfrm>
            <a:off x="900501" y="744583"/>
            <a:ext cx="7962648" cy="4310743"/>
          </a:xfrm>
        </p:spPr>
        <p:txBody>
          <a:bodyPr vert="horz" lIns="91440" tIns="45720" rIns="91440" bIns="45720" rtlCol="0" anchor="t">
            <a:noAutofit/>
          </a:bodyPr>
          <a:lstStyle/>
          <a:p>
            <a:r>
              <a:rPr lang="en-US" sz="1800" dirty="0"/>
              <a:t>📌 Find hidden patterns in data (without labels).</a:t>
            </a:r>
          </a:p>
          <a:p>
            <a:r>
              <a:rPr lang="en-US" sz="1800" dirty="0"/>
              <a:t>✅ Segment customers – group shoppers by buying habits for marketing</a:t>
            </a:r>
          </a:p>
          <a:p>
            <a:r>
              <a:rPr lang="en-US" sz="1800" dirty="0"/>
              <a:t>✅ Detect anomalies – spot unusual network traffic for security</a:t>
            </a:r>
          </a:p>
          <a:p>
            <a:r>
              <a:rPr lang="en-US" sz="1800" dirty="0"/>
              <a:t>✅ Organize data – cluster similar images, products, or documents</a:t>
            </a:r>
          </a:p>
          <a:p>
            <a:r>
              <a:rPr lang="en-US" sz="1800" dirty="0"/>
              <a:t>✅ Example: Northwind Traders groups customers for personalized offers</a:t>
            </a:r>
          </a:p>
        </p:txBody>
      </p:sp>
    </p:spTree>
    <p:extLst>
      <p:ext uri="{BB962C8B-B14F-4D97-AF65-F5344CB8AC3E}">
        <p14:creationId xmlns:p14="http://schemas.microsoft.com/office/powerpoint/2010/main" val="4080877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a:xfrm>
            <a:off x="793342" y="9336"/>
            <a:ext cx="8069807" cy="463628"/>
          </a:xfrm>
        </p:spPr>
        <p:txBody>
          <a:bodyPr/>
          <a:lstStyle/>
          <a:p>
            <a:r>
              <a:rPr lang="en-US" dirty="0"/>
              <a:t>Identify features of Deep Learning techniques</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a:xfrm>
            <a:off x="900501" y="744583"/>
            <a:ext cx="7962648" cy="4310743"/>
          </a:xfrm>
        </p:spPr>
        <p:txBody>
          <a:bodyPr vert="horz" lIns="91440" tIns="45720" rIns="91440" bIns="45720" rtlCol="0" anchor="t">
            <a:noAutofit/>
          </a:bodyPr>
          <a:lstStyle/>
          <a:p>
            <a:r>
              <a:rPr lang="en-US" sz="2000" dirty="0"/>
              <a:t>📌 Neural networks power complex AI tasks.</a:t>
            </a:r>
          </a:p>
          <a:p>
            <a:r>
              <a:rPr lang="en-US" sz="2000" dirty="0"/>
              <a:t>✅ Excels at images &amp; language – e.g., face recognition, chatbots</a:t>
            </a:r>
          </a:p>
          <a:p>
            <a:r>
              <a:rPr lang="en-US" sz="2000" dirty="0"/>
              <a:t>✅ Learns from unstructured data – text, speech, video</a:t>
            </a:r>
          </a:p>
          <a:p>
            <a:r>
              <a:rPr lang="en-US" sz="2000" dirty="0"/>
              <a:t>✅ Drives AI applications – language translation, visual search, automation</a:t>
            </a:r>
          </a:p>
          <a:p>
            <a:r>
              <a:rPr lang="en-US" sz="2000" dirty="0"/>
              <a:t>✅ Example: Wingtip Toys uses GPT deep learning hosted in Azure OpenAI Service for image-based product search</a:t>
            </a:r>
          </a:p>
        </p:txBody>
      </p:sp>
    </p:spTree>
    <p:extLst>
      <p:ext uri="{BB962C8B-B14F-4D97-AF65-F5344CB8AC3E}">
        <p14:creationId xmlns:p14="http://schemas.microsoft.com/office/powerpoint/2010/main" val="4038597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a:xfrm>
            <a:off x="793342" y="9336"/>
            <a:ext cx="8069807" cy="463628"/>
          </a:xfrm>
        </p:spPr>
        <p:txBody>
          <a:bodyPr/>
          <a:lstStyle/>
          <a:p>
            <a:r>
              <a:rPr lang="en-US" dirty="0"/>
              <a:t>Case Study: </a:t>
            </a:r>
            <a:r>
              <a:rPr lang="en-US" dirty="0" err="1"/>
              <a:t>Proseware</a:t>
            </a:r>
            <a:r>
              <a:rPr lang="en-US" dirty="0"/>
              <a:t> Uses ML for Data Insights</a:t>
            </a:r>
            <a:br>
              <a:rPr lang="en-US" dirty="0"/>
            </a:br>
            <a:endParaRPr lang="en-US" dirty="0"/>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a:xfrm>
            <a:off x="900501" y="744583"/>
            <a:ext cx="7962648" cy="4310743"/>
          </a:xfrm>
        </p:spPr>
        <p:txBody>
          <a:bodyPr vert="horz" lIns="91440" tIns="45720" rIns="91440" bIns="45720" rtlCol="0" anchor="t">
            <a:noAutofit/>
          </a:bodyPr>
          <a:lstStyle/>
          <a:p>
            <a:r>
              <a:rPr lang="en-US" sz="1600" dirty="0"/>
              <a:t>📌 How ML improves business decisions.</a:t>
            </a:r>
          </a:p>
          <a:p>
            <a:r>
              <a:rPr lang="en-US" sz="1600" dirty="0"/>
              <a:t>✅ Regression: Predicted revenue trends</a:t>
            </a:r>
          </a:p>
          <a:p>
            <a:r>
              <a:rPr lang="en-US" sz="1600" dirty="0"/>
              <a:t>✅ Classification: Detected fraudulent transactions</a:t>
            </a:r>
          </a:p>
          <a:p>
            <a:r>
              <a:rPr lang="en-US" sz="1600" dirty="0"/>
              <a:t>✅ Clustering: Segmented customers for targeted marketing</a:t>
            </a:r>
          </a:p>
          <a:p>
            <a:r>
              <a:rPr lang="en-US" sz="1600" dirty="0"/>
              <a:t>✅ Deep Learning: AI chatbot for 24/7 customer support</a:t>
            </a:r>
            <a:endParaRPr lang="en-US" sz="1400" dirty="0"/>
          </a:p>
        </p:txBody>
      </p:sp>
    </p:spTree>
    <p:extLst>
      <p:ext uri="{BB962C8B-B14F-4D97-AF65-F5344CB8AC3E}">
        <p14:creationId xmlns:p14="http://schemas.microsoft.com/office/powerpoint/2010/main" val="2046210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Identify features and labels in an ML dataset</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a:xfrm>
            <a:off x="900501" y="744583"/>
            <a:ext cx="7962648" cy="4310743"/>
          </a:xfrm>
        </p:spPr>
        <p:txBody>
          <a:bodyPr vert="horz" lIns="91440" tIns="45720" rIns="91440" bIns="45720" rtlCol="0" anchor="t">
            <a:noAutofit/>
          </a:bodyPr>
          <a:lstStyle/>
          <a:p>
            <a:r>
              <a:rPr lang="en-US" sz="1800" dirty="0"/>
              <a:t>📌 Features = Inputs | Labels = Predictions</a:t>
            </a:r>
          </a:p>
          <a:p>
            <a:r>
              <a:rPr lang="en-US" sz="1800" dirty="0"/>
              <a:t>✅ Features (Independent Variables): The input data (e.g., square footage, number of bedrooms for house pricing)</a:t>
            </a:r>
          </a:p>
          <a:p>
            <a:r>
              <a:rPr lang="en-US" sz="1800" dirty="0"/>
              <a:t>✅ Labels (Target Variables): The value AI predicts (e.g., house sale price)</a:t>
            </a:r>
          </a:p>
          <a:p>
            <a:r>
              <a:rPr lang="en-US" sz="1800" dirty="0"/>
              <a:t>✅ Structured vs. Unstructured Data: Features can be numerical, categorical, or text-based</a:t>
            </a:r>
          </a:p>
          <a:p>
            <a:r>
              <a:rPr lang="en-US" sz="1800" dirty="0"/>
              <a:t>✅ Example: Adventure Works uses features like workout frequency &amp; diet to predict fitness progress</a:t>
            </a:r>
          </a:p>
        </p:txBody>
      </p:sp>
    </p:spTree>
    <p:extLst>
      <p:ext uri="{BB962C8B-B14F-4D97-AF65-F5344CB8AC3E}">
        <p14:creationId xmlns:p14="http://schemas.microsoft.com/office/powerpoint/2010/main" val="2867575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DD37B3-18F7-D301-D43D-BDB6B4ED5A74}"/>
              </a:ext>
            </a:extLst>
          </p:cNvPr>
          <p:cNvSpPr>
            <a:spLocks noGrp="1"/>
          </p:cNvSpPr>
          <p:nvPr>
            <p:ph type="title"/>
          </p:nvPr>
        </p:nvSpPr>
        <p:spPr/>
        <p:txBody>
          <a:bodyPr/>
          <a:lstStyle/>
          <a:p>
            <a:r>
              <a:rPr lang="en-US" dirty="0"/>
              <a:t>Session Recording + Badge</a:t>
            </a:r>
          </a:p>
        </p:txBody>
      </p:sp>
      <p:pic>
        <p:nvPicPr>
          <p:cNvPr id="2" name="Picture 1">
            <a:extLst>
              <a:ext uri="{FF2B5EF4-FFF2-40B4-BE49-F238E27FC236}">
                <a16:creationId xmlns:a16="http://schemas.microsoft.com/office/drawing/2014/main" id="{07BDE609-3102-33A5-0D76-F8404830B597}"/>
              </a:ext>
            </a:extLst>
          </p:cNvPr>
          <p:cNvPicPr>
            <a:picLocks noChangeAspect="1"/>
          </p:cNvPicPr>
          <p:nvPr/>
        </p:nvPicPr>
        <p:blipFill>
          <a:blip r:embed="rId2"/>
          <a:stretch>
            <a:fillRect/>
          </a:stretch>
        </p:blipFill>
        <p:spPr>
          <a:xfrm>
            <a:off x="2273166" y="884150"/>
            <a:ext cx="5042034" cy="4204717"/>
          </a:xfrm>
          <a:prstGeom prst="rect">
            <a:avLst/>
          </a:prstGeom>
        </p:spPr>
      </p:pic>
    </p:spTree>
    <p:extLst>
      <p:ext uri="{BB962C8B-B14F-4D97-AF65-F5344CB8AC3E}">
        <p14:creationId xmlns:p14="http://schemas.microsoft.com/office/powerpoint/2010/main" val="23989877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Training vs. validation datasets in ML</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a:xfrm>
            <a:off x="900501" y="744583"/>
            <a:ext cx="7962648" cy="4310743"/>
          </a:xfrm>
        </p:spPr>
        <p:txBody>
          <a:bodyPr vert="horz" lIns="91440" tIns="45720" rIns="91440" bIns="45720" rtlCol="0" anchor="t">
            <a:noAutofit/>
          </a:bodyPr>
          <a:lstStyle/>
          <a:p>
            <a:r>
              <a:rPr lang="en-US" sz="1800" dirty="0"/>
              <a:t>📌 Train AI with one dataset, test with another.</a:t>
            </a:r>
          </a:p>
          <a:p>
            <a:r>
              <a:rPr lang="en-US" sz="1800" dirty="0"/>
              <a:t>✅ Training Dataset: Used to teach the model patterns (typically 70-80% of data)</a:t>
            </a:r>
          </a:p>
          <a:p>
            <a:r>
              <a:rPr lang="en-US" sz="1800" dirty="0"/>
              <a:t>✅ Validation Dataset: Evaluates performance, fine-tunes model (20-30% of data)</a:t>
            </a:r>
          </a:p>
          <a:p>
            <a:r>
              <a:rPr lang="en-US" sz="1800" dirty="0"/>
              <a:t>✅ Avoid Overfitting: A model must generalize beyond training data</a:t>
            </a:r>
          </a:p>
          <a:p>
            <a:r>
              <a:rPr lang="en-US" sz="1800" dirty="0"/>
              <a:t>✅ Example: Contoso splits medical records 80/20 to train &amp; validate a disease prediction AI</a:t>
            </a:r>
          </a:p>
        </p:txBody>
      </p:sp>
    </p:spTree>
    <p:extLst>
      <p:ext uri="{BB962C8B-B14F-4D97-AF65-F5344CB8AC3E}">
        <p14:creationId xmlns:p14="http://schemas.microsoft.com/office/powerpoint/2010/main" val="1869098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Capabilities of Automated ML (</a:t>
            </a:r>
            <a:r>
              <a:rPr lang="en-US" dirty="0" err="1"/>
              <a:t>AutoML</a:t>
            </a:r>
            <a:r>
              <a:rPr lang="en-US" dirty="0"/>
              <a:t>)</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a:xfrm>
            <a:off x="900501" y="744583"/>
            <a:ext cx="7962648" cy="4310743"/>
          </a:xfrm>
        </p:spPr>
        <p:txBody>
          <a:bodyPr vert="horz" lIns="91440" tIns="45720" rIns="91440" bIns="45720" rtlCol="0" anchor="t">
            <a:noAutofit/>
          </a:bodyPr>
          <a:lstStyle/>
          <a:p>
            <a:r>
              <a:rPr lang="en-US" sz="2000" dirty="0"/>
              <a:t>📌 No-code AI: Let </a:t>
            </a:r>
            <a:r>
              <a:rPr lang="en-US" sz="2000" dirty="0" err="1"/>
              <a:t>AutoML</a:t>
            </a:r>
            <a:r>
              <a:rPr lang="en-US" sz="2000" dirty="0"/>
              <a:t> pick the best model.</a:t>
            </a:r>
          </a:p>
          <a:p>
            <a:r>
              <a:rPr lang="en-US" sz="2000" dirty="0"/>
              <a:t>✅ Automates ML model selection &amp; hyperparameter tuning</a:t>
            </a:r>
          </a:p>
          <a:p>
            <a:r>
              <a:rPr lang="en-US" sz="2000" dirty="0"/>
              <a:t>✅ Great for non-data scientists or fast experimentation</a:t>
            </a:r>
          </a:p>
          <a:p>
            <a:r>
              <a:rPr lang="en-US" sz="2000" dirty="0"/>
              <a:t>✅ Supports regression, classification, &amp; forecasting models</a:t>
            </a:r>
          </a:p>
          <a:p>
            <a:r>
              <a:rPr lang="en-US" sz="2000" dirty="0"/>
              <a:t>✅ Example: </a:t>
            </a:r>
            <a:r>
              <a:rPr lang="en-US" sz="2000" dirty="0" err="1"/>
              <a:t>Fabrikam</a:t>
            </a:r>
            <a:r>
              <a:rPr lang="en-US" sz="2000" dirty="0"/>
              <a:t> detects fraudulent insurance claims in minutes using </a:t>
            </a:r>
            <a:r>
              <a:rPr lang="en-US" sz="2000" dirty="0" err="1"/>
              <a:t>AutoML</a:t>
            </a:r>
            <a:endParaRPr lang="en-US" sz="2000" dirty="0"/>
          </a:p>
        </p:txBody>
      </p:sp>
    </p:spTree>
    <p:extLst>
      <p:ext uri="{BB962C8B-B14F-4D97-AF65-F5344CB8AC3E}">
        <p14:creationId xmlns:p14="http://schemas.microsoft.com/office/powerpoint/2010/main" val="3636839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Data &amp; compute services for ML in Azure</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a:xfrm>
            <a:off x="900501" y="744583"/>
            <a:ext cx="7962648" cy="4310743"/>
          </a:xfrm>
        </p:spPr>
        <p:txBody>
          <a:bodyPr vert="horz" lIns="91440" tIns="45720" rIns="91440" bIns="45720" rtlCol="0" anchor="t">
            <a:noAutofit/>
          </a:bodyPr>
          <a:lstStyle/>
          <a:p>
            <a:r>
              <a:rPr lang="en-US" sz="1800" dirty="0"/>
              <a:t>📌 Powerful tools for managing ML workloads.</a:t>
            </a:r>
          </a:p>
          <a:p>
            <a:r>
              <a:rPr lang="en-US" sz="1800" dirty="0"/>
              <a:t>✅ </a:t>
            </a:r>
            <a:r>
              <a:rPr lang="en-US" sz="1800" b="1" dirty="0"/>
              <a:t>Azure Databricks</a:t>
            </a:r>
            <a:r>
              <a:rPr lang="en-US" sz="1800" dirty="0"/>
              <a:t>: Scalable Spark-based analytics (big data prep)</a:t>
            </a:r>
          </a:p>
          <a:p>
            <a:r>
              <a:rPr lang="en-US" sz="1800" dirty="0"/>
              <a:t>✅ </a:t>
            </a:r>
            <a:r>
              <a:rPr lang="en-US" sz="1800" b="1" dirty="0"/>
              <a:t>Azure Synapse</a:t>
            </a:r>
            <a:r>
              <a:rPr lang="en-US" sz="1800" dirty="0"/>
              <a:t>: Data warehousing &amp; predictive analytics</a:t>
            </a:r>
          </a:p>
          <a:p>
            <a:r>
              <a:rPr lang="en-US" sz="1800" dirty="0"/>
              <a:t>✅ </a:t>
            </a:r>
            <a:r>
              <a:rPr lang="en-US" sz="1800" b="1" dirty="0"/>
              <a:t>Azure ML Compute</a:t>
            </a:r>
            <a:r>
              <a:rPr lang="en-US" sz="1800" dirty="0"/>
              <a:t>: Auto-scales training workloads</a:t>
            </a:r>
          </a:p>
          <a:p>
            <a:r>
              <a:rPr lang="en-US" sz="1800" dirty="0"/>
              <a:t>✅ </a:t>
            </a:r>
            <a:r>
              <a:rPr lang="en-US" sz="1800" b="1" dirty="0"/>
              <a:t>Example</a:t>
            </a:r>
            <a:r>
              <a:rPr lang="en-US" sz="1800" dirty="0"/>
              <a:t>: </a:t>
            </a:r>
            <a:r>
              <a:rPr lang="en-US" sz="1800" dirty="0" err="1"/>
              <a:t>Proseware</a:t>
            </a:r>
            <a:r>
              <a:rPr lang="en-US" sz="1800" dirty="0"/>
              <a:t> combines Synapse &amp; Databricks to process vast retail sales data for ML predictions</a:t>
            </a:r>
          </a:p>
        </p:txBody>
      </p:sp>
    </p:spTree>
    <p:extLst>
      <p:ext uri="{BB962C8B-B14F-4D97-AF65-F5344CB8AC3E}">
        <p14:creationId xmlns:p14="http://schemas.microsoft.com/office/powerpoint/2010/main" val="41461781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a:xfrm>
            <a:off x="793342" y="9336"/>
            <a:ext cx="7923467" cy="463628"/>
          </a:xfrm>
        </p:spPr>
        <p:txBody>
          <a:bodyPr/>
          <a:lstStyle/>
          <a:p>
            <a:r>
              <a:rPr lang="en-US" dirty="0"/>
              <a:t>Model management &amp; deployment in Azure ML</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a:xfrm>
            <a:off x="900501" y="744583"/>
            <a:ext cx="7962648" cy="4310743"/>
          </a:xfrm>
        </p:spPr>
        <p:txBody>
          <a:bodyPr vert="horz" lIns="91440" tIns="45720" rIns="91440" bIns="45720" rtlCol="0" anchor="t">
            <a:noAutofit/>
          </a:bodyPr>
          <a:lstStyle/>
          <a:p>
            <a:r>
              <a:rPr lang="en-US" sz="1800" dirty="0"/>
              <a:t>📌 Deploy, monitor &amp; improve ML models.</a:t>
            </a:r>
          </a:p>
          <a:p>
            <a:r>
              <a:rPr lang="en-US" sz="1800" dirty="0"/>
              <a:t>✅ Model Registry: Track versions of trained models</a:t>
            </a:r>
          </a:p>
          <a:p>
            <a:r>
              <a:rPr lang="en-US" sz="1800" dirty="0"/>
              <a:t>✅ Deploy as Web Services: Host models as REST APIs</a:t>
            </a:r>
          </a:p>
          <a:p>
            <a:r>
              <a:rPr lang="en-US" sz="1800" dirty="0"/>
              <a:t>✅ Monitor Performance: Detect model drift, retrain as needed</a:t>
            </a:r>
          </a:p>
          <a:p>
            <a:r>
              <a:rPr lang="en-US" sz="1800" dirty="0"/>
              <a:t>✅ Example: Wingtip Toys deploys a recommendation AI as an API for its e-commerce site</a:t>
            </a:r>
          </a:p>
        </p:txBody>
      </p:sp>
    </p:spTree>
    <p:extLst>
      <p:ext uri="{BB962C8B-B14F-4D97-AF65-F5344CB8AC3E}">
        <p14:creationId xmlns:p14="http://schemas.microsoft.com/office/powerpoint/2010/main" val="2384958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sz="2400" dirty="0"/>
              <a:t>Case Study: Northwind Streamlines Ops with Azure ML</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a:xfrm>
            <a:off x="900501" y="744583"/>
            <a:ext cx="7962648" cy="4310743"/>
          </a:xfrm>
        </p:spPr>
        <p:txBody>
          <a:bodyPr vert="horz" lIns="91440" tIns="45720" rIns="91440" bIns="45720" rtlCol="0" anchor="t">
            <a:noAutofit/>
          </a:bodyPr>
          <a:lstStyle/>
          <a:p>
            <a:r>
              <a:rPr lang="en-US" sz="1600" dirty="0"/>
              <a:t>📌 How Northwind optimizes business with ML.</a:t>
            </a:r>
          </a:p>
          <a:p>
            <a:r>
              <a:rPr lang="en-US" sz="1600" dirty="0"/>
              <a:t>✅ Data Prep: Used Azure Databricks for data cleaning</a:t>
            </a:r>
          </a:p>
          <a:p>
            <a:r>
              <a:rPr lang="en-US" sz="1600" dirty="0"/>
              <a:t>✅ Model Training: Used </a:t>
            </a:r>
            <a:r>
              <a:rPr lang="en-US" sz="1600" dirty="0" err="1"/>
              <a:t>AutoML</a:t>
            </a:r>
            <a:r>
              <a:rPr lang="en-US" sz="1600" dirty="0"/>
              <a:t> for demand forecasting</a:t>
            </a:r>
          </a:p>
          <a:p>
            <a:r>
              <a:rPr lang="en-US" sz="1600" dirty="0"/>
              <a:t>✅ Compute Scaling: Leveraged Azure ML Compute</a:t>
            </a:r>
          </a:p>
          <a:p>
            <a:r>
              <a:rPr lang="en-US" sz="1600" dirty="0"/>
              <a:t>✅ Deployment: Integrated models with business apps</a:t>
            </a:r>
            <a:endParaRPr lang="en-US" sz="1100" dirty="0"/>
          </a:p>
        </p:txBody>
      </p:sp>
    </p:spTree>
    <p:extLst>
      <p:ext uri="{BB962C8B-B14F-4D97-AF65-F5344CB8AC3E}">
        <p14:creationId xmlns:p14="http://schemas.microsoft.com/office/powerpoint/2010/main" val="3965679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Classify images by category using AI</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a:xfrm>
            <a:off x="900501" y="744583"/>
            <a:ext cx="7962648" cy="4310743"/>
          </a:xfrm>
        </p:spPr>
        <p:txBody>
          <a:bodyPr vert="horz" lIns="91440" tIns="45720" rIns="91440" bIns="45720" rtlCol="0" anchor="t">
            <a:noAutofit/>
          </a:bodyPr>
          <a:lstStyle/>
          <a:p>
            <a:r>
              <a:rPr lang="en-US" sz="1800" dirty="0"/>
              <a:t>✅ Assign images to predefined labels (e.g., dog, cat, tree)</a:t>
            </a:r>
          </a:p>
          <a:p>
            <a:r>
              <a:rPr lang="en-US" sz="1800" dirty="0"/>
              <a:t>✅ </a:t>
            </a:r>
            <a:r>
              <a:rPr lang="en-US" sz="1800" b="1" dirty="0"/>
              <a:t>Medical imaging: </a:t>
            </a:r>
            <a:r>
              <a:rPr lang="en-US" sz="1800" dirty="0"/>
              <a:t>AI detects diseases in X-rays</a:t>
            </a:r>
          </a:p>
          <a:p>
            <a:r>
              <a:rPr lang="en-US" sz="1800" dirty="0"/>
              <a:t>✅ </a:t>
            </a:r>
            <a:r>
              <a:rPr lang="en-US" sz="1800" b="1" dirty="0"/>
              <a:t>Manufacturing</a:t>
            </a:r>
            <a:r>
              <a:rPr lang="en-US" sz="1800" dirty="0"/>
              <a:t>: Sorts products on an assembly line</a:t>
            </a:r>
          </a:p>
          <a:p>
            <a:r>
              <a:rPr lang="en-US" sz="1800" dirty="0"/>
              <a:t>✅ </a:t>
            </a:r>
            <a:r>
              <a:rPr lang="en-US" sz="1800" b="1" dirty="0"/>
              <a:t>Example</a:t>
            </a:r>
            <a:r>
              <a:rPr lang="en-US" sz="1800" dirty="0"/>
              <a:t>: Contoso Games classifies user screenshots to detect which game is being played</a:t>
            </a:r>
          </a:p>
        </p:txBody>
      </p:sp>
    </p:spTree>
    <p:extLst>
      <p:ext uri="{BB962C8B-B14F-4D97-AF65-F5344CB8AC3E}">
        <p14:creationId xmlns:p14="http://schemas.microsoft.com/office/powerpoint/2010/main" val="27196514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Find &amp; track objects within images</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a:xfrm>
            <a:off x="900501" y="744583"/>
            <a:ext cx="7962648" cy="4310743"/>
          </a:xfrm>
        </p:spPr>
        <p:txBody>
          <a:bodyPr vert="horz" lIns="91440" tIns="45720" rIns="91440" bIns="45720" rtlCol="0" anchor="t">
            <a:noAutofit/>
          </a:bodyPr>
          <a:lstStyle/>
          <a:p>
            <a:r>
              <a:rPr lang="en-US" sz="1800" dirty="0"/>
              <a:t>✅ Draw bounding boxes around detected objects</a:t>
            </a:r>
          </a:p>
          <a:p>
            <a:r>
              <a:rPr lang="en-US" sz="1800" dirty="0"/>
              <a:t>✅ Count objects (e.g., cars in a parking lot)</a:t>
            </a:r>
          </a:p>
          <a:p>
            <a:r>
              <a:rPr lang="en-US" sz="1800" dirty="0"/>
              <a:t>✅ Detect manufacturing defects (quality control in factories)</a:t>
            </a:r>
          </a:p>
          <a:p>
            <a:r>
              <a:rPr lang="en-US" sz="1800" dirty="0"/>
              <a:t>✅ Example: </a:t>
            </a:r>
            <a:r>
              <a:rPr lang="en-US" sz="1800" dirty="0" err="1"/>
              <a:t>Fabrikam</a:t>
            </a:r>
            <a:r>
              <a:rPr lang="en-US" sz="1800" dirty="0"/>
              <a:t> tracks inventory by detecting product boxes in warehouse images</a:t>
            </a:r>
          </a:p>
        </p:txBody>
      </p:sp>
    </p:spTree>
    <p:extLst>
      <p:ext uri="{BB962C8B-B14F-4D97-AF65-F5344CB8AC3E}">
        <p14:creationId xmlns:p14="http://schemas.microsoft.com/office/powerpoint/2010/main" val="3607447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Extract &amp; digitize text from images</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a:xfrm>
            <a:off x="900501" y="744583"/>
            <a:ext cx="7962648" cy="4310743"/>
          </a:xfrm>
        </p:spPr>
        <p:txBody>
          <a:bodyPr vert="horz" lIns="91440" tIns="45720" rIns="91440" bIns="45720" rtlCol="0" anchor="t">
            <a:noAutofit/>
          </a:bodyPr>
          <a:lstStyle/>
          <a:p>
            <a:r>
              <a:rPr lang="en-US" sz="1800" dirty="0"/>
              <a:t>✅ Convert scanned docs into searchable text (PDFs, contracts)</a:t>
            </a:r>
          </a:p>
          <a:p>
            <a:r>
              <a:rPr lang="en-US" sz="1800" dirty="0"/>
              <a:t>✅ Read street signs &amp; license plates from images</a:t>
            </a:r>
          </a:p>
          <a:p>
            <a:r>
              <a:rPr lang="en-US" sz="1800" dirty="0"/>
              <a:t>✅ Process handwritten forms into digital data</a:t>
            </a:r>
          </a:p>
          <a:p>
            <a:r>
              <a:rPr lang="en-US" sz="1800" dirty="0"/>
              <a:t>✅ Example: Wingtip Toys digitizes old product catalogs with OCR for online</a:t>
            </a:r>
          </a:p>
        </p:txBody>
      </p:sp>
    </p:spTree>
    <p:extLst>
      <p:ext uri="{BB962C8B-B14F-4D97-AF65-F5344CB8AC3E}">
        <p14:creationId xmlns:p14="http://schemas.microsoft.com/office/powerpoint/2010/main" val="262389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a:xfrm>
            <a:off x="793342" y="9336"/>
            <a:ext cx="8069807" cy="463628"/>
          </a:xfrm>
        </p:spPr>
        <p:txBody>
          <a:bodyPr/>
          <a:lstStyle/>
          <a:p>
            <a:r>
              <a:rPr lang="en-US" dirty="0"/>
              <a:t>Detect &amp; analyze faces in images or video</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a:xfrm>
            <a:off x="900501" y="744583"/>
            <a:ext cx="7962648" cy="4310743"/>
          </a:xfrm>
        </p:spPr>
        <p:txBody>
          <a:bodyPr vert="horz" lIns="91440" tIns="45720" rIns="91440" bIns="45720" rtlCol="0" anchor="t">
            <a:noAutofit/>
          </a:bodyPr>
          <a:lstStyle/>
          <a:p>
            <a:r>
              <a:rPr lang="en-US" sz="1800" dirty="0"/>
              <a:t>✅ Find &amp; count faces in photos or surveillance footage</a:t>
            </a:r>
          </a:p>
          <a:p>
            <a:r>
              <a:rPr lang="en-US" sz="1800" dirty="0"/>
              <a:t>✅ Estimate age, gender, &amp; emotions from facial data</a:t>
            </a:r>
          </a:p>
          <a:p>
            <a:r>
              <a:rPr lang="en-US" sz="1800" dirty="0"/>
              <a:t>✅ Use face recognition for security access</a:t>
            </a:r>
          </a:p>
          <a:p>
            <a:r>
              <a:rPr lang="en-US" sz="1800" dirty="0"/>
              <a:t>✅ Example: Northwind Traders personalizes in-store ads by estimating customer demographics from facial analysis</a:t>
            </a:r>
          </a:p>
        </p:txBody>
      </p:sp>
    </p:spTree>
    <p:extLst>
      <p:ext uri="{BB962C8B-B14F-4D97-AF65-F5344CB8AC3E}">
        <p14:creationId xmlns:p14="http://schemas.microsoft.com/office/powerpoint/2010/main" val="2898925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a:xfrm>
            <a:off x="793342" y="9336"/>
            <a:ext cx="8187372" cy="463628"/>
          </a:xfrm>
        </p:spPr>
        <p:txBody>
          <a:bodyPr/>
          <a:lstStyle/>
          <a:p>
            <a:r>
              <a:rPr lang="en-US" sz="2400" dirty="0"/>
              <a:t>Prebuilt &amp; customizable AI for image analysis</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a:xfrm>
            <a:off x="900501" y="744583"/>
            <a:ext cx="7962648" cy="4310743"/>
          </a:xfrm>
        </p:spPr>
        <p:txBody>
          <a:bodyPr vert="horz" lIns="91440" tIns="45720" rIns="91440" bIns="45720" rtlCol="0" anchor="t">
            <a:noAutofit/>
          </a:bodyPr>
          <a:lstStyle/>
          <a:p>
            <a:r>
              <a:rPr lang="en-US" sz="1800" dirty="0"/>
              <a:t>✅ Analyze images: Generate tags, descriptions, &amp; objects</a:t>
            </a:r>
          </a:p>
          <a:p>
            <a:r>
              <a:rPr lang="en-US" sz="1800" dirty="0"/>
              <a:t>✅ Recognize celebrities &amp; landmarks</a:t>
            </a:r>
          </a:p>
          <a:p>
            <a:r>
              <a:rPr lang="en-US" sz="1800" dirty="0"/>
              <a:t>✅ Extract text (OCR) &amp; moderate content</a:t>
            </a:r>
          </a:p>
          <a:p>
            <a:r>
              <a:rPr lang="en-US" sz="1800" dirty="0"/>
              <a:t>✅ Example: </a:t>
            </a:r>
            <a:r>
              <a:rPr lang="en-US" sz="1800" dirty="0" err="1"/>
              <a:t>Proseware</a:t>
            </a:r>
            <a:r>
              <a:rPr lang="en-US" sz="1800" dirty="0"/>
              <a:t> auto-tags product images to improve e-commerce searchability</a:t>
            </a:r>
          </a:p>
        </p:txBody>
      </p:sp>
    </p:spTree>
    <p:extLst>
      <p:ext uri="{BB962C8B-B14F-4D97-AF65-F5344CB8AC3E}">
        <p14:creationId xmlns:p14="http://schemas.microsoft.com/office/powerpoint/2010/main" val="3727733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DD37B3-18F7-D301-D43D-BDB6B4ED5A74}"/>
              </a:ext>
            </a:extLst>
          </p:cNvPr>
          <p:cNvSpPr>
            <a:spLocks noGrp="1"/>
          </p:cNvSpPr>
          <p:nvPr>
            <p:ph type="title"/>
          </p:nvPr>
        </p:nvSpPr>
        <p:spPr/>
        <p:txBody>
          <a:bodyPr/>
          <a:lstStyle/>
          <a:p>
            <a:r>
              <a:rPr lang="en-US" dirty="0"/>
              <a:t>Session Recording + Badge</a:t>
            </a:r>
          </a:p>
        </p:txBody>
      </p:sp>
      <p:pic>
        <p:nvPicPr>
          <p:cNvPr id="2" name="Picture 1">
            <a:extLst>
              <a:ext uri="{FF2B5EF4-FFF2-40B4-BE49-F238E27FC236}">
                <a16:creationId xmlns:a16="http://schemas.microsoft.com/office/drawing/2014/main" id="{ED3D589A-55D8-E106-C2FD-6D91BE7041E3}"/>
              </a:ext>
            </a:extLst>
          </p:cNvPr>
          <p:cNvPicPr>
            <a:picLocks noChangeAspect="1"/>
          </p:cNvPicPr>
          <p:nvPr/>
        </p:nvPicPr>
        <p:blipFill>
          <a:blip r:embed="rId2"/>
          <a:stretch>
            <a:fillRect/>
          </a:stretch>
        </p:blipFill>
        <p:spPr>
          <a:xfrm>
            <a:off x="1819175" y="958796"/>
            <a:ext cx="5505651" cy="4014803"/>
          </a:xfrm>
          <a:prstGeom prst="rect">
            <a:avLst/>
          </a:prstGeom>
        </p:spPr>
      </p:pic>
    </p:spTree>
    <p:extLst>
      <p:ext uri="{BB962C8B-B14F-4D97-AF65-F5344CB8AC3E}">
        <p14:creationId xmlns:p14="http://schemas.microsoft.com/office/powerpoint/2010/main" val="115084161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AI-powered face detection &amp; recognition</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a:xfrm>
            <a:off x="900501" y="744583"/>
            <a:ext cx="7962648" cy="4310743"/>
          </a:xfrm>
        </p:spPr>
        <p:txBody>
          <a:bodyPr vert="horz" lIns="91440" tIns="45720" rIns="91440" bIns="45720" rtlCol="0" anchor="t">
            <a:noAutofit/>
          </a:bodyPr>
          <a:lstStyle/>
          <a:p>
            <a:r>
              <a:rPr lang="en-US" sz="1800" dirty="0"/>
              <a:t>✅ Detect &amp; track faces with high accuracy</a:t>
            </a:r>
          </a:p>
          <a:p>
            <a:r>
              <a:rPr lang="en-US" sz="1800" dirty="0"/>
              <a:t>✅ Analyze attributes: Age, gender, emotion, accessories (e.g., glasses)</a:t>
            </a:r>
          </a:p>
          <a:p>
            <a:r>
              <a:rPr lang="en-US" sz="1800" dirty="0"/>
              <a:t>✅ Enable secure authentication using facial recognition</a:t>
            </a:r>
          </a:p>
          <a:p>
            <a:r>
              <a:rPr lang="en-US" sz="1800" dirty="0"/>
              <a:t>✅ Example: Contoso Bank verifies customer identity using Azure Face API</a:t>
            </a:r>
          </a:p>
        </p:txBody>
      </p:sp>
    </p:spTree>
    <p:extLst>
      <p:ext uri="{BB962C8B-B14F-4D97-AF65-F5344CB8AC3E}">
        <p14:creationId xmlns:p14="http://schemas.microsoft.com/office/powerpoint/2010/main" val="3115713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a:xfrm>
            <a:off x="793342" y="9336"/>
            <a:ext cx="7962648" cy="463628"/>
          </a:xfrm>
        </p:spPr>
        <p:txBody>
          <a:bodyPr/>
          <a:lstStyle/>
          <a:p>
            <a:r>
              <a:rPr lang="en-US" dirty="0"/>
              <a:t>Case Study: Northwind Uses AI Vision for Search</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a:xfrm>
            <a:off x="900501" y="744583"/>
            <a:ext cx="7962648" cy="4310743"/>
          </a:xfrm>
        </p:spPr>
        <p:txBody>
          <a:bodyPr vert="horz" lIns="91440" tIns="45720" rIns="91440" bIns="45720" rtlCol="0" anchor="t">
            <a:noAutofit/>
          </a:bodyPr>
          <a:lstStyle/>
          <a:p>
            <a:r>
              <a:rPr lang="en-US" sz="1800" dirty="0"/>
              <a:t>📌 Northwind automates product image tagging.</a:t>
            </a:r>
          </a:p>
          <a:p>
            <a:r>
              <a:rPr lang="en-US" sz="1800" dirty="0"/>
              <a:t>✅ Vision API analyzes uploaded product images</a:t>
            </a:r>
          </a:p>
          <a:p>
            <a:r>
              <a:rPr lang="en-US" sz="1800" dirty="0"/>
              <a:t>✅ Object detection identifies product types</a:t>
            </a:r>
          </a:p>
          <a:p>
            <a:r>
              <a:rPr lang="en-US" sz="1800" dirty="0"/>
              <a:t>✅ OCR extracts text from packaging labels</a:t>
            </a:r>
          </a:p>
          <a:p>
            <a:r>
              <a:rPr lang="en-US" sz="1800" dirty="0"/>
              <a:t>✅ Face detection personalizes user experience</a:t>
            </a:r>
          </a:p>
        </p:txBody>
      </p:sp>
    </p:spTree>
    <p:extLst>
      <p:ext uri="{BB962C8B-B14F-4D97-AF65-F5344CB8AC3E}">
        <p14:creationId xmlns:p14="http://schemas.microsoft.com/office/powerpoint/2010/main" val="3935538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Extract important keywords from text</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a:xfrm>
            <a:off x="900501" y="744583"/>
            <a:ext cx="7962648" cy="4310743"/>
          </a:xfrm>
        </p:spPr>
        <p:txBody>
          <a:bodyPr vert="horz" lIns="91440" tIns="45720" rIns="91440" bIns="45720" rtlCol="0" anchor="t">
            <a:noAutofit/>
          </a:bodyPr>
          <a:lstStyle/>
          <a:p>
            <a:r>
              <a:rPr lang="en-US" sz="1800" dirty="0"/>
              <a:t>✅ Summarize long documents by pulling key themes</a:t>
            </a:r>
          </a:p>
          <a:p>
            <a:r>
              <a:rPr lang="en-US" sz="1800" dirty="0"/>
              <a:t>✅ Analyze customer feedback for product insights</a:t>
            </a:r>
          </a:p>
          <a:p>
            <a:r>
              <a:rPr lang="en-US" sz="1800" dirty="0"/>
              <a:t>✅ Identify trending topics in social media discussions</a:t>
            </a:r>
          </a:p>
          <a:p>
            <a:r>
              <a:rPr lang="en-US" sz="1800" dirty="0"/>
              <a:t>✅ Example: Northwind Traders uses key phrase extraction to analyze product reviews &amp; identify customer preferences</a:t>
            </a:r>
          </a:p>
        </p:txBody>
      </p:sp>
    </p:spTree>
    <p:extLst>
      <p:ext uri="{BB962C8B-B14F-4D97-AF65-F5344CB8AC3E}">
        <p14:creationId xmlns:p14="http://schemas.microsoft.com/office/powerpoint/2010/main" val="4085499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Detect important entities in text</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a:xfrm>
            <a:off x="900501" y="744583"/>
            <a:ext cx="7962648" cy="4310743"/>
          </a:xfrm>
        </p:spPr>
        <p:txBody>
          <a:bodyPr vert="horz" lIns="91440" tIns="45720" rIns="91440" bIns="45720" rtlCol="0" anchor="t">
            <a:noAutofit/>
          </a:bodyPr>
          <a:lstStyle/>
          <a:p>
            <a:r>
              <a:rPr lang="en-US" sz="1800" dirty="0"/>
              <a:t>✅ Recognize people, companies, places, &amp; dates from unstructured text</a:t>
            </a:r>
          </a:p>
          <a:p>
            <a:r>
              <a:rPr lang="en-US" sz="1800" dirty="0"/>
              <a:t>✅ Categorize key terms into predefined groups (e.g., financial, medical)</a:t>
            </a:r>
          </a:p>
          <a:p>
            <a:r>
              <a:rPr lang="en-US" sz="1800" dirty="0"/>
              <a:t>✅ Improve search relevance by linking entities to structured data</a:t>
            </a:r>
          </a:p>
          <a:p>
            <a:r>
              <a:rPr lang="en-US" sz="1800" dirty="0"/>
              <a:t>✅ Example: </a:t>
            </a:r>
            <a:r>
              <a:rPr lang="en-US" sz="1800" dirty="0" err="1"/>
              <a:t>Proseware</a:t>
            </a:r>
            <a:r>
              <a:rPr lang="en-US" sz="1800" dirty="0"/>
              <a:t> analyzes legal contracts to extract key clauses &amp; entities (e.g., company names, contract dates).</a:t>
            </a:r>
          </a:p>
        </p:txBody>
      </p:sp>
    </p:spTree>
    <p:extLst>
      <p:ext uri="{BB962C8B-B14F-4D97-AF65-F5344CB8AC3E}">
        <p14:creationId xmlns:p14="http://schemas.microsoft.com/office/powerpoint/2010/main" val="3390395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a:xfrm>
            <a:off x="793342" y="9336"/>
            <a:ext cx="8069807" cy="463628"/>
          </a:xfrm>
        </p:spPr>
        <p:txBody>
          <a:bodyPr/>
          <a:lstStyle/>
          <a:p>
            <a:r>
              <a:rPr lang="en-US" dirty="0"/>
              <a:t>Determine if text is positive, negative, or neutral</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a:xfrm>
            <a:off x="900501" y="744583"/>
            <a:ext cx="7962648" cy="4310743"/>
          </a:xfrm>
        </p:spPr>
        <p:txBody>
          <a:bodyPr vert="horz" lIns="91440" tIns="45720" rIns="91440" bIns="45720" rtlCol="0" anchor="t">
            <a:noAutofit/>
          </a:bodyPr>
          <a:lstStyle/>
          <a:p>
            <a:r>
              <a:rPr lang="en-US" sz="1800" dirty="0"/>
              <a:t>✅ Analyze customer sentiment in product reviews &amp; social media</a:t>
            </a:r>
          </a:p>
          <a:p>
            <a:r>
              <a:rPr lang="en-US" sz="1800" dirty="0"/>
              <a:t>✅ Prioritize customer support requests based on urgency &amp; tone</a:t>
            </a:r>
          </a:p>
          <a:p>
            <a:r>
              <a:rPr lang="en-US" sz="1800" dirty="0"/>
              <a:t>✅ Monitor brand reputation in real-time</a:t>
            </a:r>
          </a:p>
          <a:p>
            <a:r>
              <a:rPr lang="en-US" sz="1800" dirty="0"/>
              <a:t>✅ Example: Contoso Bank flags negative customer reviews to escalate urgent complaints.</a:t>
            </a:r>
          </a:p>
        </p:txBody>
      </p:sp>
    </p:spTree>
    <p:extLst>
      <p:ext uri="{BB962C8B-B14F-4D97-AF65-F5344CB8AC3E}">
        <p14:creationId xmlns:p14="http://schemas.microsoft.com/office/powerpoint/2010/main" val="2027942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a:xfrm>
            <a:off x="793342" y="9336"/>
            <a:ext cx="8132944" cy="463628"/>
          </a:xfrm>
        </p:spPr>
        <p:txBody>
          <a:bodyPr/>
          <a:lstStyle/>
          <a:p>
            <a:r>
              <a:rPr lang="en-US" dirty="0"/>
              <a:t>Generate human-like text &amp; understand context</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a:xfrm>
            <a:off x="900501" y="744583"/>
            <a:ext cx="7962648" cy="4310743"/>
          </a:xfrm>
        </p:spPr>
        <p:txBody>
          <a:bodyPr vert="horz" lIns="91440" tIns="45720" rIns="91440" bIns="45720" rtlCol="0" anchor="t">
            <a:noAutofit/>
          </a:bodyPr>
          <a:lstStyle/>
          <a:p>
            <a:r>
              <a:rPr lang="en-US" sz="1800" dirty="0"/>
              <a:t>✅ Power chatbots &amp; virtual assistants</a:t>
            </a:r>
          </a:p>
          <a:p>
            <a:r>
              <a:rPr lang="en-US" sz="1800" dirty="0"/>
              <a:t>✅ Summarize documents automatically</a:t>
            </a:r>
          </a:p>
          <a:p>
            <a:r>
              <a:rPr lang="en-US" sz="1800" dirty="0"/>
              <a:t>✅ Generate creative text for content creation</a:t>
            </a:r>
          </a:p>
          <a:p>
            <a:r>
              <a:rPr lang="en-US" sz="1800" dirty="0"/>
              <a:t>✅ Example: Wingtip Toys’ chatbot uses language modeling to provide conversational product recommendations.</a:t>
            </a:r>
          </a:p>
        </p:txBody>
      </p:sp>
    </p:spTree>
    <p:extLst>
      <p:ext uri="{BB962C8B-B14F-4D97-AF65-F5344CB8AC3E}">
        <p14:creationId xmlns:p14="http://schemas.microsoft.com/office/powerpoint/2010/main" val="1821738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Convert speech to text &amp; vice versa</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a:xfrm>
            <a:off x="900501" y="744583"/>
            <a:ext cx="7962648" cy="4310743"/>
          </a:xfrm>
        </p:spPr>
        <p:txBody>
          <a:bodyPr vert="horz" lIns="91440" tIns="45720" rIns="91440" bIns="45720" rtlCol="0" anchor="t">
            <a:noAutofit/>
          </a:bodyPr>
          <a:lstStyle/>
          <a:p>
            <a:r>
              <a:rPr lang="en-US" sz="1800" dirty="0"/>
              <a:t>✅ Transcribe audio calls or voice commands</a:t>
            </a:r>
          </a:p>
          <a:p>
            <a:r>
              <a:rPr lang="en-US" sz="1800" dirty="0"/>
              <a:t>✅ Enable hands-free interactions in applications</a:t>
            </a:r>
          </a:p>
          <a:p>
            <a:r>
              <a:rPr lang="en-US" sz="1800" dirty="0"/>
              <a:t>✅ Power virtual assistants &amp; voice interfaces</a:t>
            </a:r>
          </a:p>
          <a:p>
            <a:r>
              <a:rPr lang="en-US" sz="1800" dirty="0"/>
              <a:t>✅ Example: </a:t>
            </a:r>
            <a:r>
              <a:rPr lang="en-US" sz="1800" dirty="0" err="1"/>
              <a:t>Fabrikam</a:t>
            </a:r>
            <a:r>
              <a:rPr lang="en-US" sz="1800" dirty="0"/>
              <a:t> allows users to search products in its mobile app using voice commands.</a:t>
            </a:r>
          </a:p>
        </p:txBody>
      </p:sp>
    </p:spTree>
    <p:extLst>
      <p:ext uri="{BB962C8B-B14F-4D97-AF65-F5344CB8AC3E}">
        <p14:creationId xmlns:p14="http://schemas.microsoft.com/office/powerpoint/2010/main" val="1788099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Convert text between languages using AI</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a:xfrm>
            <a:off x="900501" y="744583"/>
            <a:ext cx="7962648" cy="4310743"/>
          </a:xfrm>
        </p:spPr>
        <p:txBody>
          <a:bodyPr vert="horz" lIns="91440" tIns="45720" rIns="91440" bIns="45720" rtlCol="0" anchor="t">
            <a:noAutofit/>
          </a:bodyPr>
          <a:lstStyle/>
          <a:p>
            <a:r>
              <a:rPr lang="en-US" sz="1800" dirty="0"/>
              <a:t>✅ Break language barriers in real-time communication</a:t>
            </a:r>
          </a:p>
          <a:p>
            <a:r>
              <a:rPr lang="en-US" sz="1800" dirty="0"/>
              <a:t>✅ Localize content for international users</a:t>
            </a:r>
          </a:p>
          <a:p>
            <a:r>
              <a:rPr lang="en-US" sz="1800" dirty="0"/>
              <a:t>✅ Translate customer inquiries for global support teams</a:t>
            </a:r>
          </a:p>
          <a:p>
            <a:r>
              <a:rPr lang="en-US" sz="1800" dirty="0"/>
              <a:t>✅ Example: Woodgrove Travel offers its website in multiple languages using Azure AI Translation.</a:t>
            </a:r>
          </a:p>
        </p:txBody>
      </p:sp>
    </p:spTree>
    <p:extLst>
      <p:ext uri="{BB962C8B-B14F-4D97-AF65-F5344CB8AC3E}">
        <p14:creationId xmlns:p14="http://schemas.microsoft.com/office/powerpoint/2010/main" val="15888956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Comprehensive NLP services from Azure</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a:xfrm>
            <a:off x="900501" y="744583"/>
            <a:ext cx="7962648" cy="4310743"/>
          </a:xfrm>
        </p:spPr>
        <p:txBody>
          <a:bodyPr vert="horz" lIns="91440" tIns="45720" rIns="91440" bIns="45720" rtlCol="0" anchor="t">
            <a:noAutofit/>
          </a:bodyPr>
          <a:lstStyle/>
          <a:p>
            <a:r>
              <a:rPr lang="en-US" sz="1800" dirty="0"/>
              <a:t>✅ Pre-built models for text analytics (sentiment, key phrases, entities)</a:t>
            </a:r>
          </a:p>
          <a:p>
            <a:r>
              <a:rPr lang="en-US" sz="1800" dirty="0"/>
              <a:t>✅ Supports chatbot building (</a:t>
            </a:r>
            <a:r>
              <a:rPr lang="en-US" sz="1800" dirty="0" err="1"/>
              <a:t>QnA</a:t>
            </a:r>
            <a:r>
              <a:rPr lang="en-US" sz="1800" dirty="0"/>
              <a:t> Maker, Conversational AI)</a:t>
            </a:r>
          </a:p>
          <a:p>
            <a:r>
              <a:rPr lang="en-US" sz="1800" dirty="0"/>
              <a:t>✅ Custom models for domain-specific text analysis</a:t>
            </a:r>
          </a:p>
          <a:p>
            <a:r>
              <a:rPr lang="en-US" sz="1800" dirty="0"/>
              <a:t>✅ Example: Northwind Traders’ chatbot uses AI Language to analyze customer support questions.</a:t>
            </a:r>
          </a:p>
        </p:txBody>
      </p:sp>
    </p:spTree>
    <p:extLst>
      <p:ext uri="{BB962C8B-B14F-4D97-AF65-F5344CB8AC3E}">
        <p14:creationId xmlns:p14="http://schemas.microsoft.com/office/powerpoint/2010/main" val="498680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Advanced speech recognition &amp; synthesis</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a:xfrm>
            <a:off x="900501" y="744583"/>
            <a:ext cx="7962648" cy="4310743"/>
          </a:xfrm>
        </p:spPr>
        <p:txBody>
          <a:bodyPr vert="horz" lIns="91440" tIns="45720" rIns="91440" bIns="45720" rtlCol="0" anchor="t">
            <a:noAutofit/>
          </a:bodyPr>
          <a:lstStyle/>
          <a:p>
            <a:r>
              <a:rPr lang="en-US" sz="1800" dirty="0"/>
              <a:t>✅ Speech-to-text &amp; text-to-speech conversion</a:t>
            </a:r>
          </a:p>
          <a:p>
            <a:r>
              <a:rPr lang="en-US" sz="1800" dirty="0"/>
              <a:t>✅ Customizable voices &amp; accents</a:t>
            </a:r>
          </a:p>
          <a:p>
            <a:r>
              <a:rPr lang="en-US" sz="1800" dirty="0"/>
              <a:t>✅ Speaker identification for security &amp; personalization</a:t>
            </a:r>
          </a:p>
          <a:p>
            <a:r>
              <a:rPr lang="en-US" sz="1800" dirty="0"/>
              <a:t>✅ Example: Contoso Games integrates Azure AI Speech to allow gamers to issue voice commands.</a:t>
            </a:r>
          </a:p>
        </p:txBody>
      </p:sp>
    </p:spTree>
    <p:extLst>
      <p:ext uri="{BB962C8B-B14F-4D97-AF65-F5344CB8AC3E}">
        <p14:creationId xmlns:p14="http://schemas.microsoft.com/office/powerpoint/2010/main" val="2532162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DD37B3-18F7-D301-D43D-BDB6B4ED5A74}"/>
              </a:ext>
            </a:extLst>
          </p:cNvPr>
          <p:cNvSpPr>
            <a:spLocks noGrp="1"/>
          </p:cNvSpPr>
          <p:nvPr>
            <p:ph type="title"/>
          </p:nvPr>
        </p:nvSpPr>
        <p:spPr/>
        <p:txBody>
          <a:bodyPr/>
          <a:lstStyle/>
          <a:p>
            <a:r>
              <a:rPr lang="en-US" dirty="0"/>
              <a:t>Session Recording + Badge</a:t>
            </a:r>
          </a:p>
        </p:txBody>
      </p:sp>
      <p:sp>
        <p:nvSpPr>
          <p:cNvPr id="4" name="Content Placeholder 3">
            <a:extLst>
              <a:ext uri="{FF2B5EF4-FFF2-40B4-BE49-F238E27FC236}">
                <a16:creationId xmlns:a16="http://schemas.microsoft.com/office/drawing/2014/main" id="{36ABFEBF-5A09-4AF5-A729-2BA151A8BA2D}"/>
              </a:ext>
            </a:extLst>
          </p:cNvPr>
          <p:cNvSpPr>
            <a:spLocks noGrp="1"/>
          </p:cNvSpPr>
          <p:nvPr>
            <p:ph idx="1"/>
          </p:nvPr>
        </p:nvSpPr>
        <p:spPr/>
        <p:txBody>
          <a:bodyPr/>
          <a:lstStyle/>
          <a:p>
            <a:endParaRPr lang="en-US"/>
          </a:p>
        </p:txBody>
      </p:sp>
      <p:pic>
        <p:nvPicPr>
          <p:cNvPr id="2" name="Picture 1">
            <a:extLst>
              <a:ext uri="{FF2B5EF4-FFF2-40B4-BE49-F238E27FC236}">
                <a16:creationId xmlns:a16="http://schemas.microsoft.com/office/drawing/2014/main" id="{0E569151-7122-0468-8CFE-079000584105}"/>
              </a:ext>
            </a:extLst>
          </p:cNvPr>
          <p:cNvPicPr>
            <a:picLocks noChangeAspect="1"/>
          </p:cNvPicPr>
          <p:nvPr/>
        </p:nvPicPr>
        <p:blipFill>
          <a:blip r:embed="rId2"/>
          <a:stretch>
            <a:fillRect/>
          </a:stretch>
        </p:blipFill>
        <p:spPr>
          <a:xfrm>
            <a:off x="2676102" y="932046"/>
            <a:ext cx="3791797" cy="3929583"/>
          </a:xfrm>
          <a:prstGeom prst="rect">
            <a:avLst/>
          </a:prstGeom>
        </p:spPr>
      </p:pic>
    </p:spTree>
    <p:extLst>
      <p:ext uri="{BB962C8B-B14F-4D97-AF65-F5344CB8AC3E}">
        <p14:creationId xmlns:p14="http://schemas.microsoft.com/office/powerpoint/2010/main" val="12792292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a:xfrm>
            <a:off x="793342" y="9336"/>
            <a:ext cx="8239624" cy="463628"/>
          </a:xfrm>
        </p:spPr>
        <p:txBody>
          <a:bodyPr/>
          <a:lstStyle/>
          <a:p>
            <a:r>
              <a:rPr lang="en-US" sz="2000" dirty="0"/>
              <a:t>Case Study: Contoso Health Streamlines Patient Consultations with AI</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a:xfrm>
            <a:off x="900501" y="744583"/>
            <a:ext cx="7962648" cy="4310743"/>
          </a:xfrm>
        </p:spPr>
        <p:txBody>
          <a:bodyPr vert="horz" lIns="91440" tIns="45720" rIns="91440" bIns="45720" rtlCol="0" anchor="t">
            <a:noAutofit/>
          </a:bodyPr>
          <a:lstStyle/>
          <a:p>
            <a:r>
              <a:rPr lang="en-US" sz="1600" dirty="0"/>
              <a:t>✅ </a:t>
            </a:r>
            <a:r>
              <a:rPr lang="en-US" sz="1600" b="1" dirty="0"/>
              <a:t>Speech-to-Text: </a:t>
            </a:r>
            <a:r>
              <a:rPr lang="en-US" sz="1600" dirty="0"/>
              <a:t>Converts doctor-patient consultations into transcribed notes</a:t>
            </a:r>
          </a:p>
          <a:p>
            <a:r>
              <a:rPr lang="en-US" sz="1600" dirty="0"/>
              <a:t>✅ </a:t>
            </a:r>
            <a:r>
              <a:rPr lang="en-US" sz="1600" b="1" dirty="0"/>
              <a:t>Text Analytics: </a:t>
            </a:r>
            <a:r>
              <a:rPr lang="en-US" sz="1600" dirty="0"/>
              <a:t>Extracts medical conditions &amp; symptoms from transcripts</a:t>
            </a:r>
          </a:p>
          <a:p>
            <a:r>
              <a:rPr lang="en-US" sz="1600" dirty="0"/>
              <a:t>✅ </a:t>
            </a:r>
            <a:r>
              <a:rPr lang="en-US" sz="1600" b="1" dirty="0"/>
              <a:t>Knowledge Mining: </a:t>
            </a:r>
            <a:r>
              <a:rPr lang="en-US" sz="1600" dirty="0"/>
              <a:t>Searches past consultations for similar cases</a:t>
            </a:r>
            <a:endParaRPr lang="en-US" sz="1100" dirty="0"/>
          </a:p>
        </p:txBody>
      </p:sp>
    </p:spTree>
    <p:extLst>
      <p:ext uri="{BB962C8B-B14F-4D97-AF65-F5344CB8AC3E}">
        <p14:creationId xmlns:p14="http://schemas.microsoft.com/office/powerpoint/2010/main" val="3950400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a:xfrm>
            <a:off x="793342" y="9336"/>
            <a:ext cx="8126576" cy="463628"/>
          </a:xfrm>
        </p:spPr>
        <p:txBody>
          <a:bodyPr/>
          <a:lstStyle/>
          <a:p>
            <a:r>
              <a:rPr lang="en-US" dirty="0"/>
              <a:t>AI that creates new content from learned patterns</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a:xfrm>
            <a:off x="900501" y="748249"/>
            <a:ext cx="7962648" cy="4310743"/>
          </a:xfrm>
        </p:spPr>
        <p:txBody>
          <a:bodyPr vert="horz" lIns="91440" tIns="45720" rIns="91440" bIns="45720" rtlCol="0" anchor="t">
            <a:noAutofit/>
          </a:bodyPr>
          <a:lstStyle/>
          <a:p>
            <a:r>
              <a:rPr lang="en-US" sz="1800" dirty="0"/>
              <a:t>✅ Generates text, images, code, and audio from patterns in data</a:t>
            </a:r>
          </a:p>
          <a:p>
            <a:r>
              <a:rPr lang="en-US" sz="1800" dirty="0"/>
              <a:t>✅ Trained on massive datasets to mimic styles, structures, and creativity</a:t>
            </a:r>
          </a:p>
          <a:p>
            <a:r>
              <a:rPr lang="en-US" sz="1800" dirty="0"/>
              <a:t>✅ Includes Large Language Models (LLMs) (e.g., GPT-4) &amp; image generators (e.g., DALL·E)</a:t>
            </a:r>
          </a:p>
          <a:p>
            <a:r>
              <a:rPr lang="en-US" sz="1800" dirty="0"/>
              <a:t>✅ Example: </a:t>
            </a:r>
            <a:r>
              <a:rPr lang="en-US" sz="1800" dirty="0" err="1"/>
              <a:t>Proseware</a:t>
            </a:r>
            <a:r>
              <a:rPr lang="en-US" sz="1800" dirty="0"/>
              <a:t> uses generative AI to generate product descriptions, saving writers time.</a:t>
            </a:r>
          </a:p>
        </p:txBody>
      </p:sp>
    </p:spTree>
    <p:extLst>
      <p:ext uri="{BB962C8B-B14F-4D97-AF65-F5344CB8AC3E}">
        <p14:creationId xmlns:p14="http://schemas.microsoft.com/office/powerpoint/2010/main" val="3617625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8515B4-61F1-568D-2712-FA24181059F3}"/>
              </a:ext>
            </a:extLst>
          </p:cNvPr>
          <p:cNvSpPr>
            <a:spLocks noGrp="1"/>
          </p:cNvSpPr>
          <p:nvPr>
            <p:ph type="title"/>
          </p:nvPr>
        </p:nvSpPr>
        <p:spPr/>
        <p:txBody>
          <a:bodyPr/>
          <a:lstStyle/>
          <a:p>
            <a:r>
              <a:rPr lang="en-US" dirty="0"/>
              <a:t>Generative AI (LLM) architecture</a:t>
            </a:r>
          </a:p>
        </p:txBody>
      </p:sp>
      <p:pic>
        <p:nvPicPr>
          <p:cNvPr id="5" name="Picture 4">
            <a:extLst>
              <a:ext uri="{FF2B5EF4-FFF2-40B4-BE49-F238E27FC236}">
                <a16:creationId xmlns:a16="http://schemas.microsoft.com/office/drawing/2014/main" id="{6E67C6DA-A89B-A9E6-E907-64C17A8D5141}"/>
              </a:ext>
            </a:extLst>
          </p:cNvPr>
          <p:cNvPicPr>
            <a:picLocks noChangeAspect="1"/>
          </p:cNvPicPr>
          <p:nvPr/>
        </p:nvPicPr>
        <p:blipFill>
          <a:blip r:embed="rId2"/>
          <a:stretch>
            <a:fillRect/>
          </a:stretch>
        </p:blipFill>
        <p:spPr>
          <a:xfrm>
            <a:off x="0" y="2209183"/>
            <a:ext cx="9144000" cy="725133"/>
          </a:xfrm>
          <a:prstGeom prst="rect">
            <a:avLst/>
          </a:prstGeom>
        </p:spPr>
      </p:pic>
    </p:spTree>
    <p:extLst>
      <p:ext uri="{BB962C8B-B14F-4D97-AF65-F5344CB8AC3E}">
        <p14:creationId xmlns:p14="http://schemas.microsoft.com/office/powerpoint/2010/main" val="187189301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Where generative AI is transforming industries</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a:xfrm>
            <a:off x="900501" y="744583"/>
            <a:ext cx="7962648" cy="4310743"/>
          </a:xfrm>
        </p:spPr>
        <p:txBody>
          <a:bodyPr vert="horz" lIns="91440" tIns="45720" rIns="91440" bIns="45720" rtlCol="0" anchor="t">
            <a:noAutofit/>
          </a:bodyPr>
          <a:lstStyle/>
          <a:p>
            <a:r>
              <a:rPr lang="en-US" sz="1600" dirty="0"/>
              <a:t>✅ </a:t>
            </a:r>
            <a:r>
              <a:rPr lang="en-US" sz="1600" b="1" dirty="0"/>
              <a:t>Content Creation</a:t>
            </a:r>
            <a:r>
              <a:rPr lang="en-US" sz="1600" dirty="0"/>
              <a:t>: AI writes blogs, marketing copy, and social media posts</a:t>
            </a:r>
          </a:p>
          <a:p>
            <a:r>
              <a:rPr lang="en-US" sz="1600" dirty="0"/>
              <a:t>✅ </a:t>
            </a:r>
            <a:r>
              <a:rPr lang="en-US" sz="1600" b="1" dirty="0"/>
              <a:t>Image Generation</a:t>
            </a:r>
            <a:r>
              <a:rPr lang="en-US" sz="1600" dirty="0"/>
              <a:t>: Create custom product visuals &amp; artwork</a:t>
            </a:r>
          </a:p>
          <a:p>
            <a:r>
              <a:rPr lang="en-US" sz="1600" dirty="0"/>
              <a:t>✅ </a:t>
            </a:r>
            <a:r>
              <a:rPr lang="en-US" sz="1600" b="1" dirty="0"/>
              <a:t>Writing Assistance</a:t>
            </a:r>
            <a:r>
              <a:rPr lang="en-US" sz="1600" dirty="0"/>
              <a:t>: Summarize text, improve grammar, and translate languages</a:t>
            </a:r>
          </a:p>
          <a:p>
            <a:r>
              <a:rPr lang="en-US" sz="1600" dirty="0"/>
              <a:t>✅ </a:t>
            </a:r>
            <a:r>
              <a:rPr lang="en-US" sz="1600" b="1" dirty="0"/>
              <a:t>Code Generation: </a:t>
            </a:r>
            <a:r>
              <a:rPr lang="en-US" sz="1600" dirty="0"/>
              <a:t>Suggest, complete, and debug code for developers</a:t>
            </a:r>
          </a:p>
          <a:p>
            <a:r>
              <a:rPr lang="en-US" sz="1600" dirty="0"/>
              <a:t>✅ </a:t>
            </a:r>
            <a:r>
              <a:rPr lang="en-US" sz="1600" b="1" dirty="0"/>
              <a:t>Example</a:t>
            </a:r>
            <a:r>
              <a:rPr lang="en-US" sz="1600" dirty="0"/>
              <a:t>: </a:t>
            </a:r>
            <a:r>
              <a:rPr lang="en-US" sz="1600" dirty="0" err="1"/>
              <a:t>Fabrikam</a:t>
            </a:r>
            <a:r>
              <a:rPr lang="en-US" sz="1600" dirty="0"/>
              <a:t> uses AI-generated code to accelerate software development.</a:t>
            </a:r>
            <a:endParaRPr lang="en-US" sz="1400" dirty="0"/>
          </a:p>
        </p:txBody>
      </p:sp>
    </p:spTree>
    <p:extLst>
      <p:ext uri="{BB962C8B-B14F-4D97-AF65-F5344CB8AC3E}">
        <p14:creationId xmlns:p14="http://schemas.microsoft.com/office/powerpoint/2010/main" val="641262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it-IT" dirty="0"/>
              <a:t>Balancing innovation with ethical AI practices</a:t>
            </a:r>
            <a:endParaRPr lang="en-US" dirty="0"/>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a:xfrm>
            <a:off x="900501" y="744584"/>
            <a:ext cx="7962648" cy="4310743"/>
          </a:xfrm>
        </p:spPr>
        <p:txBody>
          <a:bodyPr vert="horz" lIns="91440" tIns="45720" rIns="91440" bIns="45720" rtlCol="0" anchor="t">
            <a:noAutofit/>
          </a:bodyPr>
          <a:lstStyle/>
          <a:p>
            <a:r>
              <a:rPr lang="en-US" sz="1600" dirty="0"/>
              <a:t>✅ </a:t>
            </a:r>
            <a:r>
              <a:rPr lang="en-US" sz="1600" b="1" dirty="0"/>
              <a:t>Bias &amp; Fairness: </a:t>
            </a:r>
            <a:r>
              <a:rPr lang="en-US" sz="1600" dirty="0"/>
              <a:t>Models inherit biases from training data—monitor &amp; mitigate them</a:t>
            </a:r>
          </a:p>
          <a:p>
            <a:r>
              <a:rPr lang="en-US" sz="1600" dirty="0"/>
              <a:t>✅ </a:t>
            </a:r>
            <a:r>
              <a:rPr lang="en-US" sz="1600" b="1" dirty="0"/>
              <a:t>Misinformation Risks</a:t>
            </a:r>
            <a:r>
              <a:rPr lang="en-US" sz="1600" dirty="0"/>
              <a:t>: AI can create misleading text, deepfakes, and synthetic media</a:t>
            </a:r>
          </a:p>
          <a:p>
            <a:r>
              <a:rPr lang="en-US" sz="1600" dirty="0"/>
              <a:t>✅ </a:t>
            </a:r>
            <a:r>
              <a:rPr lang="en-US" sz="1600" b="1" dirty="0"/>
              <a:t>Intellectual Property (IP): </a:t>
            </a:r>
            <a:r>
              <a:rPr lang="en-US" sz="1600" dirty="0"/>
              <a:t>Address legal concerns around AI-generated content ownership</a:t>
            </a:r>
          </a:p>
          <a:p>
            <a:r>
              <a:rPr lang="en-US" sz="1600" dirty="0"/>
              <a:t>✅ </a:t>
            </a:r>
            <a:r>
              <a:rPr lang="en-US" sz="1600" b="1" dirty="0"/>
              <a:t>Example</a:t>
            </a:r>
            <a:r>
              <a:rPr lang="en-US" sz="1600" dirty="0"/>
              <a:t>: Wingtip Toys carefully reviews AI-generated images to prevent brand inconsistencies &amp; bias.</a:t>
            </a:r>
            <a:endParaRPr lang="en-US" sz="1400" dirty="0"/>
          </a:p>
        </p:txBody>
      </p:sp>
    </p:spTree>
    <p:extLst>
      <p:ext uri="{BB962C8B-B14F-4D97-AF65-F5344CB8AC3E}">
        <p14:creationId xmlns:p14="http://schemas.microsoft.com/office/powerpoint/2010/main" val="700573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a:xfrm>
            <a:off x="793342" y="9335"/>
            <a:ext cx="8291875" cy="526241"/>
          </a:xfrm>
        </p:spPr>
        <p:txBody>
          <a:bodyPr/>
          <a:lstStyle/>
          <a:p>
            <a:r>
              <a:rPr lang="en-US" sz="2000" dirty="0"/>
              <a:t>Case Study:  Northwind Traders Leverages Generative AI for Marketing Innovation</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a:xfrm>
            <a:off x="900501" y="842554"/>
            <a:ext cx="7962648" cy="4212773"/>
          </a:xfrm>
        </p:spPr>
        <p:txBody>
          <a:bodyPr vert="horz" lIns="91440" tIns="45720" rIns="91440" bIns="45720" rtlCol="0" anchor="t">
            <a:noAutofit/>
          </a:bodyPr>
          <a:lstStyle/>
          <a:p>
            <a:r>
              <a:rPr lang="en-US" sz="1800" dirty="0"/>
              <a:t>📌 Scaling content creation with AI while maintaining ethical standards.</a:t>
            </a:r>
          </a:p>
          <a:p>
            <a:r>
              <a:rPr lang="en-US" sz="1800" dirty="0"/>
              <a:t>✅ </a:t>
            </a:r>
            <a:r>
              <a:rPr lang="en-US" sz="1800" b="1" dirty="0"/>
              <a:t>Challenge</a:t>
            </a:r>
            <a:r>
              <a:rPr lang="en-US" sz="1800" dirty="0"/>
              <a:t>: Create diverse, engaging marketing visuals at low cost</a:t>
            </a:r>
          </a:p>
          <a:p>
            <a:r>
              <a:rPr lang="en-US" sz="1800" dirty="0"/>
              <a:t>✅ </a:t>
            </a:r>
            <a:r>
              <a:rPr lang="en-US" sz="1800" b="1" dirty="0"/>
              <a:t>Solution</a:t>
            </a:r>
            <a:r>
              <a:rPr lang="en-US" sz="1800" dirty="0"/>
              <a:t>: AI-generated images based on text prompts + manual review for branding &amp; ethics</a:t>
            </a:r>
          </a:p>
          <a:p>
            <a:r>
              <a:rPr lang="en-US" sz="1800" dirty="0"/>
              <a:t>✅ </a:t>
            </a:r>
            <a:r>
              <a:rPr lang="en-US" sz="1800" b="1" dirty="0"/>
              <a:t>Results</a:t>
            </a:r>
            <a:r>
              <a:rPr lang="en-US" sz="1800" dirty="0"/>
              <a:t>: Scaled marketing campaigns while ensuring responsible AI use</a:t>
            </a:r>
            <a:endParaRPr lang="en-US" sz="1600" dirty="0"/>
          </a:p>
        </p:txBody>
      </p:sp>
    </p:spTree>
    <p:extLst>
      <p:ext uri="{BB962C8B-B14F-4D97-AF65-F5344CB8AC3E}">
        <p14:creationId xmlns:p14="http://schemas.microsoft.com/office/powerpoint/2010/main" val="677109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a:xfrm>
            <a:off x="793342" y="9336"/>
            <a:ext cx="8220029" cy="463628"/>
          </a:xfrm>
        </p:spPr>
        <p:txBody>
          <a:bodyPr/>
          <a:lstStyle/>
          <a:p>
            <a:r>
              <a:rPr lang="en-US" dirty="0"/>
              <a:t>Generate high-quality text with GPT models</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a:xfrm>
            <a:off x="900501" y="744583"/>
            <a:ext cx="7962648" cy="4310743"/>
          </a:xfrm>
        </p:spPr>
        <p:txBody>
          <a:bodyPr vert="horz" lIns="91440" tIns="45720" rIns="91440" bIns="45720" rtlCol="0" anchor="t">
            <a:noAutofit/>
          </a:bodyPr>
          <a:lstStyle/>
          <a:p>
            <a:r>
              <a:rPr lang="en-US" sz="1800" dirty="0"/>
              <a:t>✅ Writes blog posts, marketing copy, and summaries</a:t>
            </a:r>
          </a:p>
          <a:p>
            <a:r>
              <a:rPr lang="en-US" sz="1800" dirty="0"/>
              <a:t>✅ Translates languages &amp; answers complex questions</a:t>
            </a:r>
          </a:p>
          <a:p>
            <a:r>
              <a:rPr lang="en-US" sz="1800" dirty="0"/>
              <a:t>✅ Customizable for chatbots, customer service, and content creation</a:t>
            </a:r>
          </a:p>
          <a:p>
            <a:r>
              <a:rPr lang="en-US" sz="1800" dirty="0"/>
              <a:t>✅ </a:t>
            </a:r>
            <a:r>
              <a:rPr lang="en-US" sz="1800" b="1" dirty="0"/>
              <a:t>Example</a:t>
            </a:r>
            <a:r>
              <a:rPr lang="en-US" sz="1800" dirty="0"/>
              <a:t>: Wingtip Toys generates playful product descriptions using Azure OpenAI GPT-4o.</a:t>
            </a:r>
          </a:p>
        </p:txBody>
      </p:sp>
    </p:spTree>
    <p:extLst>
      <p:ext uri="{BB962C8B-B14F-4D97-AF65-F5344CB8AC3E}">
        <p14:creationId xmlns:p14="http://schemas.microsoft.com/office/powerpoint/2010/main" val="17591374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a:xfrm>
            <a:off x="793342" y="9336"/>
            <a:ext cx="7913052" cy="463628"/>
          </a:xfrm>
        </p:spPr>
        <p:txBody>
          <a:bodyPr/>
          <a:lstStyle/>
          <a:p>
            <a:r>
              <a:rPr lang="en-US" dirty="0"/>
              <a:t>Accelerate development with GPT</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a:xfrm>
            <a:off x="900501" y="744583"/>
            <a:ext cx="7962648" cy="4310743"/>
          </a:xfrm>
        </p:spPr>
        <p:txBody>
          <a:bodyPr vert="horz" lIns="91440" tIns="45720" rIns="91440" bIns="45720" rtlCol="0" anchor="t">
            <a:noAutofit/>
          </a:bodyPr>
          <a:lstStyle/>
          <a:p>
            <a:r>
              <a:rPr lang="en-US" sz="1800" dirty="0"/>
              <a:t>✅ Generates Python, JavaScript, and other code from plain-language prompts</a:t>
            </a:r>
          </a:p>
          <a:p>
            <a:r>
              <a:rPr lang="en-US" sz="1800" dirty="0"/>
              <a:t>✅ Explains complex code &amp; assists with debugging</a:t>
            </a:r>
          </a:p>
          <a:p>
            <a:r>
              <a:rPr lang="en-US" sz="1800" dirty="0"/>
              <a:t>✅ Boosts developer productivity with boilerplate generation</a:t>
            </a:r>
          </a:p>
          <a:p>
            <a:r>
              <a:rPr lang="en-US" sz="1800" dirty="0"/>
              <a:t>✅ Example: </a:t>
            </a:r>
            <a:r>
              <a:rPr lang="en-US" sz="1800" dirty="0" err="1"/>
              <a:t>Fabrikam</a:t>
            </a:r>
            <a:r>
              <a:rPr lang="en-US" sz="1800" dirty="0"/>
              <a:t> developers use Azure OpenAI Service Codex model to automate repetitive coding tasks &amp; reduce errors.</a:t>
            </a:r>
          </a:p>
        </p:txBody>
      </p:sp>
    </p:spTree>
    <p:extLst>
      <p:ext uri="{BB962C8B-B14F-4D97-AF65-F5344CB8AC3E}">
        <p14:creationId xmlns:p14="http://schemas.microsoft.com/office/powerpoint/2010/main" val="1590368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Create original images with DALL-E</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a:xfrm>
            <a:off x="900501" y="744583"/>
            <a:ext cx="7962648" cy="4310743"/>
          </a:xfrm>
        </p:spPr>
        <p:txBody>
          <a:bodyPr vert="horz" lIns="91440" tIns="45720" rIns="91440" bIns="45720" rtlCol="0" anchor="t">
            <a:noAutofit/>
          </a:bodyPr>
          <a:lstStyle/>
          <a:p>
            <a:r>
              <a:rPr lang="en-US" sz="1800" dirty="0"/>
              <a:t>✅ Generates unique artwork &amp; photorealistic images from text</a:t>
            </a:r>
          </a:p>
          <a:p>
            <a:r>
              <a:rPr lang="en-US" sz="1800" dirty="0"/>
              <a:t>✅ Combines styles, concepts &amp; objects seamlessly</a:t>
            </a:r>
          </a:p>
          <a:p>
            <a:r>
              <a:rPr lang="en-US" sz="1800" dirty="0"/>
              <a:t>✅ Used in marketing, game design &amp; content creation</a:t>
            </a:r>
          </a:p>
          <a:p>
            <a:r>
              <a:rPr lang="en-US" sz="1800" dirty="0"/>
              <a:t>✅ Example: Contoso Games generates concept art &amp; in-game assets using DALL-E.</a:t>
            </a:r>
          </a:p>
        </p:txBody>
      </p:sp>
    </p:spTree>
    <p:extLst>
      <p:ext uri="{BB962C8B-B14F-4D97-AF65-F5344CB8AC3E}">
        <p14:creationId xmlns:p14="http://schemas.microsoft.com/office/powerpoint/2010/main" val="41975905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Create original images with DALL-E</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a:xfrm>
            <a:off x="900501" y="744583"/>
            <a:ext cx="7962648" cy="4310743"/>
          </a:xfrm>
        </p:spPr>
        <p:txBody>
          <a:bodyPr vert="horz" lIns="91440" tIns="45720" rIns="91440" bIns="45720" rtlCol="0" anchor="t">
            <a:noAutofit/>
          </a:bodyPr>
          <a:lstStyle/>
          <a:p>
            <a:r>
              <a:rPr lang="en-US" sz="1800" dirty="0"/>
              <a:t>✅ </a:t>
            </a:r>
            <a:r>
              <a:rPr lang="en-US" sz="1800" b="1" dirty="0"/>
              <a:t>Challenge</a:t>
            </a:r>
            <a:r>
              <a:rPr lang="en-US" sz="1800" dirty="0"/>
              <a:t>: Create diverse, engaging marketing visuals cost-effectively</a:t>
            </a:r>
          </a:p>
          <a:p>
            <a:r>
              <a:rPr lang="en-US" sz="1800" dirty="0"/>
              <a:t>✅ </a:t>
            </a:r>
            <a:r>
              <a:rPr lang="en-US" sz="1800" b="1" dirty="0"/>
              <a:t>Solution</a:t>
            </a:r>
            <a:r>
              <a:rPr lang="en-US" sz="1800" dirty="0"/>
              <a:t>: AI-generated images using DALL·E with branding safeguards</a:t>
            </a:r>
          </a:p>
          <a:p>
            <a:r>
              <a:rPr lang="en-US" sz="1800" dirty="0"/>
              <a:t>✅ </a:t>
            </a:r>
            <a:r>
              <a:rPr lang="en-US" sz="1800" b="1" dirty="0"/>
              <a:t>Results</a:t>
            </a:r>
            <a:r>
              <a:rPr lang="en-US" sz="1800" dirty="0"/>
              <a:t>: Faster campaign development with consistent, high-quality visuals</a:t>
            </a:r>
          </a:p>
        </p:txBody>
      </p:sp>
    </p:spTree>
    <p:extLst>
      <p:ext uri="{BB962C8B-B14F-4D97-AF65-F5344CB8AC3E}">
        <p14:creationId xmlns:p14="http://schemas.microsoft.com/office/powerpoint/2010/main" val="2440160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Thank you!</a:t>
            </a:r>
          </a:p>
        </p:txBody>
      </p:sp>
      <p:graphicFrame>
        <p:nvGraphicFramePr>
          <p:cNvPr id="8" name="Content Placeholder 2">
            <a:extLst>
              <a:ext uri="{FF2B5EF4-FFF2-40B4-BE49-F238E27FC236}">
                <a16:creationId xmlns:a16="http://schemas.microsoft.com/office/drawing/2014/main" id="{D9943E7B-A596-34C1-5378-FDFF8C0F479F}"/>
              </a:ext>
            </a:extLst>
          </p:cNvPr>
          <p:cNvGraphicFramePr>
            <a:graphicFrameLocks noGrp="1"/>
          </p:cNvGraphicFramePr>
          <p:nvPr>
            <p:ph idx="1"/>
            <p:extLst>
              <p:ext uri="{D42A27DB-BD31-4B8C-83A1-F6EECF244321}">
                <p14:modId xmlns:p14="http://schemas.microsoft.com/office/powerpoint/2010/main" val="2403806943"/>
              </p:ext>
            </p:extLst>
          </p:nvPr>
        </p:nvGraphicFramePr>
        <p:xfrm>
          <a:off x="1327639" y="1669236"/>
          <a:ext cx="6659452" cy="25782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Picture 3" descr="A person wearing glasses and a black jacket&#10;&#10;Description automatically generated">
            <a:extLst>
              <a:ext uri="{FF2B5EF4-FFF2-40B4-BE49-F238E27FC236}">
                <a16:creationId xmlns:a16="http://schemas.microsoft.com/office/drawing/2014/main" id="{92297AF4-D93F-A1DC-D317-3D9E6FDAA5AC}"/>
              </a:ext>
            </a:extLst>
          </p:cNvPr>
          <p:cNvPicPr>
            <a:picLocks noChangeAspect="1"/>
          </p:cNvPicPr>
          <p:nvPr/>
        </p:nvPicPr>
        <p:blipFill>
          <a:blip r:embed="rId7"/>
          <a:stretch>
            <a:fillRect/>
          </a:stretch>
        </p:blipFill>
        <p:spPr>
          <a:xfrm>
            <a:off x="6852858" y="1669236"/>
            <a:ext cx="2011305" cy="1734208"/>
          </a:xfrm>
          <a:prstGeom prst="rect">
            <a:avLst/>
          </a:prstGeom>
        </p:spPr>
      </p:pic>
    </p:spTree>
    <p:extLst>
      <p:ext uri="{BB962C8B-B14F-4D97-AF65-F5344CB8AC3E}">
        <p14:creationId xmlns:p14="http://schemas.microsoft.com/office/powerpoint/2010/main" val="4004251074"/>
      </p:ext>
    </p:extLst>
  </p:cSld>
  <p:clrMapOvr>
    <a:masterClrMapping/>
  </p:clrMapOvr>
</p:sld>
</file>

<file path=ppt/theme/theme1.xml><?xml version="1.0" encoding="utf-8"?>
<a:theme xmlns:a="http://schemas.openxmlformats.org/drawingml/2006/main" name="Standard_LiveLessons_2017">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Standard_LiveLessons_2016.potm" id="{8C1633E9-E98A-446F-92F4-E3D84D4249FA}" vid="{A44C486B-6B48-42BE-B4AA-FE194AC1400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9EB942DAA29B6641B847DD25AB6364DF" ma:contentTypeVersion="16" ma:contentTypeDescription="Create a new document." ma:contentTypeScope="" ma:versionID="1da6bb5cfeb38e1ab2ab1c4a8f4937d6">
  <xsd:schema xmlns:xsd="http://www.w3.org/2001/XMLSchema" xmlns:xs="http://www.w3.org/2001/XMLSchema" xmlns:p="http://schemas.microsoft.com/office/2006/metadata/properties" xmlns:ns2="1501a101-02f8-4cb9-8ad4-ac4c2bb50a5e" xmlns:ns3="53af226d-ba0a-4b77-ace2-7e16defb8490" targetNamespace="http://schemas.microsoft.com/office/2006/metadata/properties" ma:root="true" ma:fieldsID="801b1b30ca996e77365ab32abcbf27d8" ns2:_="" ns3:_="">
    <xsd:import namespace="1501a101-02f8-4cb9-8ad4-ac4c2bb50a5e"/>
    <xsd:import namespace="53af226d-ba0a-4b77-ace2-7e16defb8490"/>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MediaServiceAutoTags" minOccurs="0"/>
                <xsd:element ref="ns2:MediaServiceOCR" minOccurs="0"/>
                <xsd:element ref="ns2:MediaServiceGenerationTime" minOccurs="0"/>
                <xsd:element ref="ns2:MediaServiceEventHashCode" minOccurs="0"/>
                <xsd:element ref="ns2:MediaLengthInSeconds" minOccurs="0"/>
                <xsd:element ref="ns2:lcf76f155ced4ddcb4097134ff3c332f" minOccurs="0"/>
                <xsd:element ref="ns3:TaxCatchAll" minOccurs="0"/>
                <xsd:element ref="ns2:MediaServiceDateTaken"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01a101-02f8-4cb9-8ad4-ac4c2bb50a5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4" nillable="true" ma:displayName="Tags" ma:internalName="MediaServiceAutoTag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LengthInSeconds" ma:index="18" nillable="true" ma:displayName="MediaLengthInSeconds" ma:hidden="true" ma:internalName="MediaLengthInSeconds" ma:readOnly="true">
      <xsd:simpleType>
        <xsd:restriction base="dms:Unknown"/>
      </xsd:simpleType>
    </xsd:element>
    <xsd:element name="lcf76f155ced4ddcb4097134ff3c332f" ma:index="20" nillable="true" ma:taxonomy="true" ma:internalName="lcf76f155ced4ddcb4097134ff3c332f" ma:taxonomyFieldName="MediaServiceImageTags" ma:displayName="Image Tags" ma:readOnly="false" ma:fieldId="{5cf76f15-5ced-4ddc-b409-7134ff3c332f}" ma:taxonomyMulti="true" ma:sspId="46342d94-4a90-4c9b-8c88-cb4c8647e98f" ma:termSetId="09814cd3-568e-fe90-9814-8d621ff8fb84" ma:anchorId="fba54fb3-c3e1-fe81-a776-ca4b69148c4d" ma:open="true" ma:isKeyword="false">
      <xsd:complexType>
        <xsd:sequence>
          <xsd:element ref="pc:Terms" minOccurs="0" maxOccurs="1"/>
        </xsd:sequence>
      </xsd:complexType>
    </xsd:element>
    <xsd:element name="MediaServiceDateTaken" ma:index="22" nillable="true" ma:displayName="MediaServiceDateTaken" ma:hidden="true" ma:indexed="true" ma:internalName="MediaServiceDateTaken" ma:readOnly="true">
      <xsd:simpleType>
        <xsd:restriction base="dms:Text"/>
      </xsd:simpleType>
    </xsd:element>
    <xsd:element name="MediaServiceObjectDetectorVersions" ma:index="23"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3af226d-ba0a-4b77-ace2-7e16defb8490"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TaxCatchAll" ma:index="21" nillable="true" ma:displayName="Taxonomy Catch All Column" ma:hidden="true" ma:list="{0f1b6984-261b-4571-b7f9-8a6d366cc3e2}" ma:internalName="TaxCatchAll" ma:showField="CatchAllData" ma:web="53af226d-ba0a-4b77-ace2-7e16defb8490">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1501a101-02f8-4cb9-8ad4-ac4c2bb50a5e">
      <Terms xmlns="http://schemas.microsoft.com/office/infopath/2007/PartnerControls"/>
    </lcf76f155ced4ddcb4097134ff3c332f>
    <TaxCatchAll xmlns="53af226d-ba0a-4b77-ace2-7e16defb8490"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3987D0E-8AD6-44B0-B42F-EA7CD1B4DB7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501a101-02f8-4cb9-8ad4-ac4c2bb50a5e"/>
    <ds:schemaRef ds:uri="53af226d-ba0a-4b77-ace2-7e16defb849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94A569E-5259-4F26-8F5F-707FFDFDFFD5}">
  <ds:schemaRefs>
    <ds:schemaRef ds:uri="1501a101-02f8-4cb9-8ad4-ac4c2bb50a5e"/>
    <ds:schemaRef ds:uri="53af226d-ba0a-4b77-ace2-7e16defb8490"/>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89D6709A-1285-445D-8507-9077DBC0487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Standard_LiveLessons_2017.potm</Template>
  <TotalTime>10987</TotalTime>
  <Words>4987</Words>
  <Application>Microsoft Office PowerPoint</Application>
  <PresentationFormat>On-screen Show (16:9)</PresentationFormat>
  <Paragraphs>495</Paragraphs>
  <Slides>89</Slides>
  <Notes>58</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89</vt:i4>
      </vt:variant>
    </vt:vector>
  </HeadingPairs>
  <TitlesOfParts>
    <vt:vector size="99" baseType="lpstr">
      <vt:lpstr>Arial</vt:lpstr>
      <vt:lpstr>Calibri</vt:lpstr>
      <vt:lpstr>JetBrains Mono</vt:lpstr>
      <vt:lpstr>Myriad Pro</vt:lpstr>
      <vt:lpstr>Open Sans</vt:lpstr>
      <vt:lpstr>PS TT Commons</vt:lpstr>
      <vt:lpstr>PS TT Commons DemiBold</vt:lpstr>
      <vt:lpstr>Segoe Pro</vt:lpstr>
      <vt:lpstr>Segoe UI</vt:lpstr>
      <vt:lpstr>Standard_LiveLessons_2017</vt:lpstr>
      <vt:lpstr>PowerPoint Presentation</vt:lpstr>
      <vt:lpstr>Tim Warner</vt:lpstr>
      <vt:lpstr>Course Flow (Central Time Zone)</vt:lpstr>
      <vt:lpstr>Course materials</vt:lpstr>
      <vt:lpstr>Session Recording + Badge</vt:lpstr>
      <vt:lpstr>Session Recording + Badge</vt:lpstr>
      <vt:lpstr>Session Recording + Badge</vt:lpstr>
      <vt:lpstr>Session Recording + Badge</vt:lpstr>
      <vt:lpstr>Thank you!</vt:lpstr>
      <vt:lpstr> </vt:lpstr>
      <vt:lpstr> </vt:lpstr>
      <vt:lpstr> </vt:lpstr>
      <vt:lpstr> </vt:lpstr>
      <vt:lpstr> </vt:lpstr>
      <vt:lpstr> </vt:lpstr>
      <vt:lpstr> </vt:lpstr>
      <vt:lpstr> </vt:lpstr>
      <vt:lpstr> </vt:lpstr>
      <vt:lpstr> </vt:lpstr>
      <vt:lpstr>Keeping an LLM on task be like…</vt:lpstr>
      <vt:lpstr>Machine Learning (ML) lifecycle</vt:lpstr>
      <vt:lpstr>Neural Network</vt:lpstr>
      <vt:lpstr>Neural Network</vt:lpstr>
      <vt:lpstr>GPT Basic Architecture</vt:lpstr>
      <vt:lpstr>Tokenization Process in LLMs</vt:lpstr>
      <vt:lpstr>Context Length</vt:lpstr>
      <vt:lpstr>Context Window</vt:lpstr>
      <vt:lpstr>LLM Multi-Modal Processing</vt:lpstr>
      <vt:lpstr>PowerPoint Presentation</vt:lpstr>
      <vt:lpstr>PowerPoint Presentation</vt:lpstr>
      <vt:lpstr>Anthropic Model Context Protocol (MCP)</vt:lpstr>
      <vt:lpstr>PowerPoint Presentation</vt:lpstr>
      <vt:lpstr>PowerPoint Presentation</vt:lpstr>
      <vt:lpstr>What is Artificial Intelligence (AI)?</vt:lpstr>
      <vt:lpstr>AI workloads = Different types of tasks</vt:lpstr>
      <vt:lpstr>Content moderation and personalization</vt:lpstr>
      <vt:lpstr>Computer vision solutions with Azure</vt:lpstr>
      <vt:lpstr>Harness the power of NLP</vt:lpstr>
      <vt:lpstr>Find hidden insights with knowledge mining</vt:lpstr>
      <vt:lpstr>Analyze and extract info from documents</vt:lpstr>
      <vt:lpstr>The power of generative AI models</vt:lpstr>
      <vt:lpstr>Case Study: Tailwind Traders Transforms with Azure AI </vt:lpstr>
      <vt:lpstr>What is Responsible AI?</vt:lpstr>
      <vt:lpstr>Fairness in AI solutions</vt:lpstr>
      <vt:lpstr>AI must be reliable and safe</vt:lpstr>
      <vt:lpstr>Privacy &amp; security in AI solutions</vt:lpstr>
      <vt:lpstr>AI for Everyone</vt:lpstr>
      <vt:lpstr>Transparency in AI</vt:lpstr>
      <vt:lpstr>AI needs human oversight</vt:lpstr>
      <vt:lpstr>Case Study:  Wingtip Toys &amp; Responsible AI </vt:lpstr>
      <vt:lpstr>The importance of the Azure free account</vt:lpstr>
      <vt:lpstr>What is Machine Learning (ML)?</vt:lpstr>
      <vt:lpstr>Machine Learning (ML) lifecycle</vt:lpstr>
      <vt:lpstr>Identify regression ML scenarios</vt:lpstr>
      <vt:lpstr>Categorize data with classification</vt:lpstr>
      <vt:lpstr>Identify clustering ML scenarios</vt:lpstr>
      <vt:lpstr>Identify features of Deep Learning techniques</vt:lpstr>
      <vt:lpstr>Case Study: Proseware Uses ML for Data Insights </vt:lpstr>
      <vt:lpstr>Identify features and labels in an ML dataset</vt:lpstr>
      <vt:lpstr>Training vs. validation datasets in ML</vt:lpstr>
      <vt:lpstr>Capabilities of Automated ML (AutoML)</vt:lpstr>
      <vt:lpstr>Data &amp; compute services for ML in Azure</vt:lpstr>
      <vt:lpstr>Model management &amp; deployment in Azure ML</vt:lpstr>
      <vt:lpstr>Case Study: Northwind Streamlines Ops with Azure ML</vt:lpstr>
      <vt:lpstr>Classify images by category using AI</vt:lpstr>
      <vt:lpstr>Find &amp; track objects within images</vt:lpstr>
      <vt:lpstr>Extract &amp; digitize text from images</vt:lpstr>
      <vt:lpstr>Detect &amp; analyze faces in images or video</vt:lpstr>
      <vt:lpstr>Prebuilt &amp; customizable AI for image analysis</vt:lpstr>
      <vt:lpstr>AI-powered face detection &amp; recognition</vt:lpstr>
      <vt:lpstr>Case Study: Northwind Uses AI Vision for Search</vt:lpstr>
      <vt:lpstr>Extract important keywords from text</vt:lpstr>
      <vt:lpstr>Detect important entities in text</vt:lpstr>
      <vt:lpstr>Determine if text is positive, negative, or neutral</vt:lpstr>
      <vt:lpstr>Generate human-like text &amp; understand context</vt:lpstr>
      <vt:lpstr>Convert speech to text &amp; vice versa</vt:lpstr>
      <vt:lpstr>Convert text between languages using AI</vt:lpstr>
      <vt:lpstr>Comprehensive NLP services from Azure</vt:lpstr>
      <vt:lpstr>Advanced speech recognition &amp; synthesis</vt:lpstr>
      <vt:lpstr>Case Study: Contoso Health Streamlines Patient Consultations with AI</vt:lpstr>
      <vt:lpstr>AI that creates new content from learned patterns</vt:lpstr>
      <vt:lpstr>Generative AI (LLM) architecture</vt:lpstr>
      <vt:lpstr>Where generative AI is transforming industries</vt:lpstr>
      <vt:lpstr>Balancing innovation with ethical AI practices</vt:lpstr>
      <vt:lpstr>Case Study:  Northwind Traders Leverages Generative AI for Marketing Innovation</vt:lpstr>
      <vt:lpstr>Generate high-quality text with GPT models</vt:lpstr>
      <vt:lpstr>Accelerate development with GPT</vt:lpstr>
      <vt:lpstr>Create original images with DALL-E</vt:lpstr>
      <vt:lpstr>Create original images with DALL-E</vt:lpstr>
    </vt:vector>
  </TitlesOfParts>
  <Company>Pearson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Julie Phifer</dc:creator>
  <cp:lastModifiedBy>Tim Warner</cp:lastModifiedBy>
  <cp:revision>98</cp:revision>
  <dcterms:created xsi:type="dcterms:W3CDTF">2015-09-28T19:52:00Z</dcterms:created>
  <dcterms:modified xsi:type="dcterms:W3CDTF">2025-10-05T23:59:08Z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0x0101009EB942DAA29B6641B847DD25AB6364DF</vt:lpwstr>
  </property>
  <property fmtid="{D5CDD505-2E9C-101B-9397-08002B2CF9AE}" pid="3" name="MediaServiceImageTags">
    <vt:lpwstr/>
  </property>
</Properties>
</file>